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3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8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94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86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0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106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10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32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35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2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96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73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6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1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A550ED-6DAE-4D33-9677-45E8ED761DC8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18CC0C-8ED7-462B-9CBB-4809C99499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273" y="674256"/>
            <a:ext cx="9683459" cy="370994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Великие просветители Европы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2613" y="5504871"/>
            <a:ext cx="6987645" cy="917478"/>
          </a:xfrm>
        </p:spPr>
        <p:txBody>
          <a:bodyPr>
            <a:noAutofit/>
          </a:bodyPr>
          <a:lstStyle/>
          <a:p>
            <a:r>
              <a:rPr lang="ru-RU" sz="2000" dirty="0" smtClean="0"/>
              <a:t>8 класс</a:t>
            </a:r>
          </a:p>
          <a:p>
            <a:r>
              <a:rPr lang="ru-RU" sz="2000" dirty="0" smtClean="0"/>
              <a:t>Учитель: </a:t>
            </a:r>
          </a:p>
          <a:p>
            <a:r>
              <a:rPr lang="ru-RU" sz="2000" b="1" dirty="0" smtClean="0"/>
              <a:t>Шадрина Ольга Николаевна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72218" y="4627418"/>
            <a:ext cx="2964873" cy="1551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Д/з: Пар. 20, выучить таблицу в тетради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64550"/>
              </p:ext>
            </p:extLst>
          </p:nvPr>
        </p:nvGraphicFramePr>
        <p:xfrm>
          <a:off x="1440872" y="104267"/>
          <a:ext cx="10640291" cy="5973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7260">
                  <a:extLst>
                    <a:ext uri="{9D8B030D-6E8A-4147-A177-3AD203B41FA5}">
                      <a16:colId xmlns:a16="http://schemas.microsoft.com/office/drawing/2014/main" val="2753613780"/>
                    </a:ext>
                  </a:extLst>
                </a:gridCol>
                <a:gridCol w="2042076">
                  <a:extLst>
                    <a:ext uri="{9D8B030D-6E8A-4147-A177-3AD203B41FA5}">
                      <a16:colId xmlns:a16="http://schemas.microsoft.com/office/drawing/2014/main" val="665673219"/>
                    </a:ext>
                  </a:extLst>
                </a:gridCol>
                <a:gridCol w="6350955">
                  <a:extLst>
                    <a:ext uri="{9D8B030D-6E8A-4147-A177-3AD203B41FA5}">
                      <a16:colId xmlns:a16="http://schemas.microsoft.com/office/drawing/2014/main" val="3412579064"/>
                    </a:ext>
                  </a:extLst>
                </a:gridCol>
              </a:tblGrid>
              <a:tr h="597326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Шарль Луи де </a:t>
                      </a:r>
                      <a:r>
                        <a:rPr lang="ru-RU" sz="2400" dirty="0" err="1">
                          <a:effectLst/>
                        </a:rPr>
                        <a:t>Секонда</a:t>
                      </a:r>
                      <a:r>
                        <a:rPr lang="ru-RU" sz="2400" dirty="0">
                          <a:effectLst/>
                        </a:rPr>
                        <a:t>, барон де </a:t>
                      </a:r>
                      <a:r>
                        <a:rPr lang="ru-RU" sz="2400" dirty="0" err="1">
                          <a:effectLst/>
                        </a:rPr>
                        <a:t>Монтескьё</a:t>
                      </a:r>
                      <a:r>
                        <a:rPr lang="ru-RU" sz="2400" dirty="0">
                          <a:effectLst/>
                        </a:rPr>
                        <a:t> (1689-1755)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Франция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2800" dirty="0">
                          <a:effectLst/>
                        </a:rPr>
                        <a:t>«Свобода есть право делать </a:t>
                      </a:r>
                      <a:r>
                        <a:rPr lang="ru-RU" sz="2800" dirty="0" smtClean="0">
                          <a:effectLst/>
                        </a:rPr>
                        <a:t>все, ________________________________</a:t>
                      </a:r>
                      <a:endParaRPr lang="ru-RU" sz="280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 Свобода </a:t>
                      </a:r>
                      <a:r>
                        <a:rPr lang="ru-RU" sz="2800" dirty="0">
                          <a:effectLst/>
                        </a:rPr>
                        <a:t>личности </a:t>
                      </a:r>
                      <a:r>
                        <a:rPr lang="ru-RU" sz="2800" dirty="0" smtClean="0">
                          <a:effectLst/>
                        </a:rPr>
                        <a:t>возможна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3.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Разделение власти на 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4. Идеальный </a:t>
                      </a:r>
                      <a:r>
                        <a:rPr lang="ru-RU" sz="2800" dirty="0">
                          <a:effectLst/>
                        </a:rPr>
                        <a:t>государственный строй-</a:t>
                      </a:r>
                      <a:r>
                        <a:rPr lang="ru-RU" sz="2800" dirty="0" smtClean="0">
                          <a:effectLst/>
                        </a:rPr>
                        <a:t>_______________________________</a:t>
                      </a:r>
                      <a:endParaRPr lang="ru-RU" sz="2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3504726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53727" y="475932"/>
            <a:ext cx="5070764" cy="674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что дозволено </a:t>
            </a:r>
            <a:r>
              <a:rPr lang="ru-RU" sz="2800" b="1" dirty="0" smtClean="0">
                <a:solidFill>
                  <a:srgbClr val="FFFF00"/>
                </a:solidFill>
              </a:rPr>
              <a:t>законом»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21218" y="1620265"/>
            <a:ext cx="5818910" cy="71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только в обществе, где нет злоупотребления властью.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32763" y="3040714"/>
            <a:ext cx="5975928" cy="1616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три ветки: законодательная (принадлежит народу), исполнительная (монарху) и судебная (независимые судьи).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90491" y="5127157"/>
            <a:ext cx="5334000" cy="7204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конституционная монархия.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0" y="2900218"/>
            <a:ext cx="4589689" cy="382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026806"/>
              </p:ext>
            </p:extLst>
          </p:nvPr>
        </p:nvGraphicFramePr>
        <p:xfrm>
          <a:off x="1681016" y="397163"/>
          <a:ext cx="10002984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4076">
                  <a:extLst>
                    <a:ext uri="{9D8B030D-6E8A-4147-A177-3AD203B41FA5}">
                      <a16:colId xmlns:a16="http://schemas.microsoft.com/office/drawing/2014/main" val="4258816603"/>
                    </a:ext>
                  </a:extLst>
                </a:gridCol>
                <a:gridCol w="2050472">
                  <a:extLst>
                    <a:ext uri="{9D8B030D-6E8A-4147-A177-3AD203B41FA5}">
                      <a16:colId xmlns:a16="http://schemas.microsoft.com/office/drawing/2014/main" val="374579182"/>
                    </a:ext>
                  </a:extLst>
                </a:gridCol>
                <a:gridCol w="6308436">
                  <a:extLst>
                    <a:ext uri="{9D8B030D-6E8A-4147-A177-3AD203B41FA5}">
                      <a16:colId xmlns:a16="http://schemas.microsoft.com/office/drawing/2014/main" val="252714248"/>
                    </a:ext>
                  </a:extLst>
                </a:gridCol>
              </a:tblGrid>
              <a:tr h="591127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Жан-Жак Руссо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(1712-1778)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5" marR="65375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Франция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75" marR="65375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1. Человеку </a:t>
                      </a:r>
                      <a:r>
                        <a:rPr lang="ru-RU" sz="2800" dirty="0">
                          <a:effectLst/>
                        </a:rPr>
                        <a:t>от рождения присущи – </a:t>
                      </a:r>
                      <a:r>
                        <a:rPr lang="ru-RU" sz="2800" dirty="0" smtClean="0">
                          <a:effectLst/>
                        </a:rPr>
                        <a:t>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2. Главная </a:t>
                      </a:r>
                      <a:r>
                        <a:rPr lang="ru-RU" sz="2800" dirty="0">
                          <a:effectLst/>
                        </a:rPr>
                        <a:t>причина всех бедствий человечества – 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3. Источник </a:t>
                      </a:r>
                      <a:r>
                        <a:rPr lang="ru-RU" sz="2800" dirty="0">
                          <a:effectLst/>
                        </a:rPr>
                        <a:t>верховной власти –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___________________________________4.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  <a:r>
                        <a:rPr lang="ru-RU" sz="2800" dirty="0" smtClean="0">
                          <a:effectLst/>
                        </a:rPr>
                        <a:t>Являлся </a:t>
                      </a:r>
                      <a:r>
                        <a:rPr lang="ru-RU" sz="2800" dirty="0">
                          <a:effectLst/>
                        </a:rPr>
                        <a:t>сторонником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</a:t>
                      </a:r>
                      <a:endParaRPr lang="ru-RU" sz="28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5. Государственная </a:t>
                      </a:r>
                      <a:r>
                        <a:rPr lang="ru-RU" sz="2800" dirty="0">
                          <a:effectLst/>
                        </a:rPr>
                        <a:t>власть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___________________________________6.Идеальный </a:t>
                      </a:r>
                      <a:r>
                        <a:rPr lang="ru-RU" sz="2800" dirty="0">
                          <a:effectLst/>
                        </a:rPr>
                        <a:t>государственный строй -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</a:t>
                      </a:r>
                      <a:endParaRPr lang="ru-RU" sz="2800" dirty="0">
                        <a:effectLst/>
                      </a:endParaRPr>
                    </a:p>
                  </a:txBody>
                  <a:tcPr marL="65375" marR="65375" marT="0" marB="0"/>
                </a:tc>
                <a:extLst>
                  <a:ext uri="{0D108BD9-81ED-4DB2-BD59-A6C34878D82A}">
                    <a16:rowId xmlns:a16="http://schemas.microsoft.com/office/drawing/2014/main" val="327877558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5726545" y="960582"/>
            <a:ext cx="5098473" cy="452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нравственность и доброта.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4873" y="2392218"/>
            <a:ext cx="5846618" cy="5541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появление частной собственности.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42182" y="3334327"/>
            <a:ext cx="3676073" cy="535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народ.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11273" y="4341091"/>
            <a:ext cx="5024582" cy="471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FFFF00"/>
                </a:solidFill>
              </a:rPr>
              <a:t>избирательного права.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4873" y="5283200"/>
            <a:ext cx="5966691" cy="535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охраняет свободу своих граждан и защищает их интересы.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26545" y="6206837"/>
            <a:ext cx="5338619" cy="434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демократическая республика.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1" y="2978172"/>
            <a:ext cx="3532817" cy="38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38274"/>
              </p:ext>
            </p:extLst>
          </p:nvPr>
        </p:nvGraphicFramePr>
        <p:xfrm>
          <a:off x="1431637" y="101599"/>
          <a:ext cx="10667998" cy="6572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0767">
                  <a:extLst>
                    <a:ext uri="{9D8B030D-6E8A-4147-A177-3AD203B41FA5}">
                      <a16:colId xmlns:a16="http://schemas.microsoft.com/office/drawing/2014/main" val="114206434"/>
                    </a:ext>
                  </a:extLst>
                </a:gridCol>
                <a:gridCol w="2566448">
                  <a:extLst>
                    <a:ext uri="{9D8B030D-6E8A-4147-A177-3AD203B41FA5}">
                      <a16:colId xmlns:a16="http://schemas.microsoft.com/office/drawing/2014/main" val="3005826799"/>
                    </a:ext>
                  </a:extLst>
                </a:gridCol>
                <a:gridCol w="6310783">
                  <a:extLst>
                    <a:ext uri="{9D8B030D-6E8A-4147-A177-3AD203B41FA5}">
                      <a16:colId xmlns:a16="http://schemas.microsoft.com/office/drawing/2014/main" val="1691370607"/>
                    </a:ext>
                  </a:extLst>
                </a:gridCol>
              </a:tblGrid>
              <a:tr h="629920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Адам Смит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(1723-1790)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Шотландия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1. Стремление </a:t>
                      </a:r>
                      <a:r>
                        <a:rPr lang="ru-RU" sz="2800" dirty="0">
                          <a:effectLst/>
                        </a:rPr>
                        <a:t>людей улучшить свое материальное положение способно привести </a:t>
                      </a:r>
                      <a:r>
                        <a:rPr lang="ru-RU" sz="2800" dirty="0" smtClean="0">
                          <a:effectLst/>
                        </a:rPr>
                        <a:t>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2. Главную </a:t>
                      </a:r>
                      <a:r>
                        <a:rPr lang="ru-RU" sz="2800" dirty="0">
                          <a:effectLst/>
                        </a:rPr>
                        <a:t>роль в развитии хозяйственной жизни страны играют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</a:t>
                      </a:r>
                      <a:r>
                        <a:rPr lang="ru-RU" sz="2800" dirty="0">
                          <a:effectLst/>
                        </a:rPr>
                        <a:t> 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3. Земля </a:t>
                      </a:r>
                      <a:r>
                        <a:rPr lang="ru-RU" sz="2800" dirty="0">
                          <a:effectLst/>
                        </a:rPr>
                        <a:t>должна переходить в руки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</a:t>
                      </a:r>
                      <a:endParaRPr lang="ru-RU" sz="2800" dirty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4. Главный </a:t>
                      </a:r>
                      <a:r>
                        <a:rPr lang="ru-RU" sz="2800" dirty="0">
                          <a:effectLst/>
                        </a:rPr>
                        <a:t>источник богатства –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</a:t>
                      </a:r>
                      <a:endParaRPr lang="ru-RU" sz="2800" dirty="0">
                        <a:effectLst/>
                      </a:endParaRP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950604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188365" y="1542473"/>
            <a:ext cx="5163126" cy="452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общество к благосостоянию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7455" y="3103418"/>
            <a:ext cx="5763490" cy="701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- свободный обмен товарами и свободная конкуренция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57455" y="4608944"/>
            <a:ext cx="5957454" cy="7204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собственников, способных использовать ее экономично.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99201" y="6022109"/>
            <a:ext cx="4839853" cy="480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труд</a:t>
            </a:r>
            <a:r>
              <a:rPr lang="ru-RU" sz="2800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8" y="2388180"/>
            <a:ext cx="4499985" cy="43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1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39731" y="66964"/>
            <a:ext cx="10018711" cy="1087582"/>
          </a:xfrm>
        </p:spPr>
        <p:txBody>
          <a:bodyPr>
            <a:normAutofit/>
          </a:bodyPr>
          <a:lstStyle/>
          <a:p>
            <a:r>
              <a:rPr lang="ru-RU" sz="5400" b="1" dirty="0"/>
              <a:t>Закрепление.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3345" y="1616364"/>
            <a:ext cx="11748655" cy="5033818"/>
          </a:xfrm>
        </p:spPr>
        <p:txBody>
          <a:bodyPr>
            <a:noAutofit/>
          </a:bodyPr>
          <a:lstStyle/>
          <a:p>
            <a:r>
              <a:rPr lang="ru-RU" sz="1400" dirty="0"/>
              <a:t>•	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Какие сферы жизни общества затрагивали идеи просветителей?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Какие цели носили идеи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просветителей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Сравните, что общего в идеях Джона Локка и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Монтескьё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Объясните, в чем видел причину всех бедствий человечества Жан-Жак Руссо?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Почему просветители стремились перестроить мир по законам разума?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Почему просветители придавали такое большое значение образованию?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	Что в  их взглядах кажется вам странным и неосуществимым? Какие  их  идеи вы не разделяете?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•	Какие идеи просветителей особенно актуальны сегодня для нашей страны?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34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6" y="1265381"/>
            <a:ext cx="10372437" cy="54217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Философия </a:t>
            </a:r>
            <a:r>
              <a:rPr lang="ru-RU" b="1" dirty="0"/>
              <a:t>Просвещения пронизывала все сферы жизни общества: экономическую, политическую, социальную и духовную.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Она </a:t>
            </a:r>
            <a:r>
              <a:rPr lang="ru-RU" b="1" dirty="0"/>
              <a:t>носила ярко выраженный политический характер, поскольку главным ее содержанием являлась критика существующих порядков и противопоставление им модели идеального общества, создание которого утвердило бы в жизни «царство Разума».</a:t>
            </a:r>
            <a:br>
              <a:rPr lang="ru-RU" b="1" dirty="0"/>
            </a:br>
            <a:r>
              <a:rPr lang="ru-RU" b="1" dirty="0"/>
              <a:t>Просветители вели борьбу против беззакония и злоупотребления властью, против фанатизма и нетерпимости, верили, что развитие просвещения может изменить общество, уничтожить зло.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57964" y="138546"/>
            <a:ext cx="4100945" cy="1006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Вывод: </a:t>
            </a:r>
          </a:p>
        </p:txBody>
      </p:sp>
    </p:spTree>
    <p:extLst>
      <p:ext uri="{BB962C8B-B14F-4D97-AF65-F5344CB8AC3E}">
        <p14:creationId xmlns:p14="http://schemas.microsoft.com/office/powerpoint/2010/main" val="23549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4312" y="1664854"/>
            <a:ext cx="10018711" cy="304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урока: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 с великими просветителями Европы.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урока: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 мировоззренческие установки эпохи Просвещения;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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и развивать умение работать с различными информационными источниками, использовать их при подготовке ответов на вопросы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8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3" y="299500"/>
            <a:ext cx="10468550" cy="2893291"/>
          </a:xfrm>
        </p:spPr>
        <p:txBody>
          <a:bodyPr>
            <a:normAutofit/>
          </a:bodyPr>
          <a:lstStyle/>
          <a:p>
            <a:r>
              <a:rPr lang="ru-RU" sz="3600" dirty="0"/>
              <a:t>XVIII </a:t>
            </a:r>
            <a:r>
              <a:rPr lang="ru-RU" sz="3600" dirty="0" smtClean="0"/>
              <a:t>век </a:t>
            </a:r>
            <a:r>
              <a:rPr lang="ru-RU" sz="3600" dirty="0"/>
              <a:t>историки назвали эпохой  Просвещения и временем преобразований. Перемены в обществе предвосхитили мыслители-вольнодумцы, впоследствии названные просветителями.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09" y="3081955"/>
            <a:ext cx="5458690" cy="363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8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981200" y="461818"/>
            <a:ext cx="9005454" cy="1154546"/>
          </a:xfrm>
          <a:prstGeom prst="roundRect">
            <a:avLst/>
          </a:prstGeom>
          <a:solidFill>
            <a:srgbClr val="EFC88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Где </a:t>
            </a:r>
            <a:r>
              <a:rPr lang="ru-RU" sz="3200" dirty="0">
                <a:solidFill>
                  <a:schemeClr val="tx1"/>
                </a:solidFill>
              </a:rPr>
              <a:t>мы с вами уже сталкивались с понятием «просветители»?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81200" y="2165927"/>
            <a:ext cx="9005454" cy="1154546"/>
          </a:xfrm>
          <a:prstGeom prst="roundRect">
            <a:avLst/>
          </a:prstGeom>
          <a:solidFill>
            <a:srgbClr val="EFC88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Вспомните</a:t>
            </a:r>
            <a:r>
              <a:rPr lang="ru-RU" sz="3200" dirty="0">
                <a:solidFill>
                  <a:schemeClr val="tx1"/>
                </a:solidFill>
              </a:rPr>
              <a:t>, кого называли просветителями?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1200" y="4008581"/>
            <a:ext cx="9005454" cy="1154546"/>
          </a:xfrm>
          <a:prstGeom prst="roundRect">
            <a:avLst/>
          </a:prstGeom>
          <a:solidFill>
            <a:srgbClr val="EFC889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Назовите имя одного из просветителей, изученных нами на уроке истории России? </a:t>
            </a:r>
          </a:p>
        </p:txBody>
      </p:sp>
    </p:spTree>
    <p:extLst>
      <p:ext uri="{BB962C8B-B14F-4D97-AF65-F5344CB8AC3E}">
        <p14:creationId xmlns:p14="http://schemas.microsoft.com/office/powerpoint/2010/main" val="41542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279" y="625763"/>
            <a:ext cx="8930747" cy="2110382"/>
          </a:xfrm>
        </p:spPr>
        <p:txBody>
          <a:bodyPr/>
          <a:lstStyle/>
          <a:p>
            <a:r>
              <a:rPr lang="ru-RU" dirty="0" smtClean="0"/>
              <a:t>Проблемное задание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9636" y="3999345"/>
            <a:ext cx="9563390" cy="16384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Почему </a:t>
            </a:r>
            <a:r>
              <a:rPr lang="ru-RU" sz="3600" b="1" dirty="0"/>
              <a:t>период 17-18 вв. получил название эпохи Просвещения?</a:t>
            </a:r>
          </a:p>
        </p:txBody>
      </p:sp>
    </p:spTree>
    <p:extLst>
      <p:ext uri="{BB962C8B-B14F-4D97-AF65-F5344CB8AC3E}">
        <p14:creationId xmlns:p14="http://schemas.microsoft.com/office/powerpoint/2010/main" val="8821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2970" y="0"/>
            <a:ext cx="8930747" cy="2110382"/>
          </a:xfrm>
        </p:spPr>
        <p:txBody>
          <a:bodyPr/>
          <a:lstStyle/>
          <a:p>
            <a:r>
              <a:rPr lang="ru-RU" dirty="0" smtClean="0"/>
              <a:t>Задание на урок: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2970" y="2375927"/>
            <a:ext cx="8930748" cy="365541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Заполнить таблицу «Основные идеи просветителей»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489643"/>
              </p:ext>
            </p:extLst>
          </p:nvPr>
        </p:nvGraphicFramePr>
        <p:xfrm>
          <a:off x="3094182" y="3555230"/>
          <a:ext cx="8127999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8012820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628655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60628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Просветители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Страна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Основные идеи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31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67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7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7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54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56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8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76726"/>
              </p:ext>
            </p:extLst>
          </p:nvPr>
        </p:nvGraphicFramePr>
        <p:xfrm>
          <a:off x="1302327" y="452580"/>
          <a:ext cx="10806546" cy="5874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346">
                  <a:extLst>
                    <a:ext uri="{9D8B030D-6E8A-4147-A177-3AD203B41FA5}">
                      <a16:colId xmlns:a16="http://schemas.microsoft.com/office/drawing/2014/main" val="248561041"/>
                    </a:ext>
                  </a:extLst>
                </a:gridCol>
                <a:gridCol w="1995054">
                  <a:extLst>
                    <a:ext uri="{9D8B030D-6E8A-4147-A177-3AD203B41FA5}">
                      <a16:colId xmlns:a16="http://schemas.microsoft.com/office/drawing/2014/main" val="449917100"/>
                    </a:ext>
                  </a:extLst>
                </a:gridCol>
                <a:gridCol w="6336146">
                  <a:extLst>
                    <a:ext uri="{9D8B030D-6E8A-4147-A177-3AD203B41FA5}">
                      <a16:colId xmlns:a16="http://schemas.microsoft.com/office/drawing/2014/main" val="638861386"/>
                    </a:ext>
                  </a:extLst>
                </a:gridCol>
              </a:tblGrid>
              <a:tr h="610166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Деятель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Страна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dirty="0">
                          <a:effectLst/>
                        </a:rPr>
                        <a:t>Основные идеи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265895"/>
                  </a:ext>
                </a:extLst>
              </a:tr>
              <a:tr h="52641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Вольтер, Франсуа Мари </a:t>
                      </a:r>
                      <a:r>
                        <a:rPr lang="ru-RU" sz="2800" dirty="0" err="1">
                          <a:effectLst/>
                        </a:rPr>
                        <a:t>Аруэ</a:t>
                      </a:r>
                      <a:r>
                        <a:rPr lang="ru-RU" sz="2800" dirty="0">
                          <a:effectLst/>
                        </a:rPr>
                        <a:t>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(1694-1778)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Франция 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1. Основа </a:t>
                      </a:r>
                      <a:r>
                        <a:rPr lang="ru-RU" sz="2800" dirty="0">
                          <a:effectLst/>
                        </a:rPr>
                        <a:t>справедливого общественного строя </a:t>
                      </a:r>
                      <a:r>
                        <a:rPr lang="ru-RU" sz="1600" dirty="0">
                          <a:effectLst/>
                        </a:rPr>
                        <a:t>– ________________________________________________________________________________________________________________________________________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295" algn="l"/>
                        </a:tabLst>
                      </a:pPr>
                      <a:r>
                        <a:rPr lang="ru-RU" sz="2800" dirty="0">
                          <a:effectLst/>
                        </a:rPr>
                        <a:t>Главный враг Просвещения </a:t>
                      </a:r>
                      <a:r>
                        <a:rPr lang="ru-RU" sz="1600" dirty="0">
                          <a:effectLst/>
                        </a:rPr>
                        <a:t>–________________________________________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marL="2159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600" dirty="0">
                          <a:effectLst/>
                        </a:rPr>
                        <a:t>____________________________________________________________________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3. </a:t>
                      </a:r>
                      <a:r>
                        <a:rPr lang="ru-RU" sz="2800" dirty="0" smtClean="0">
                          <a:effectLst/>
                        </a:rPr>
                        <a:t>Сдерживающий </a:t>
                      </a:r>
                      <a:r>
                        <a:rPr lang="ru-RU" sz="2800" dirty="0">
                          <a:effectLst/>
                        </a:rPr>
                        <a:t>фактор для народа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__________________________________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4. Идеальный </a:t>
                      </a:r>
                      <a:r>
                        <a:rPr lang="ru-RU" sz="2800" dirty="0">
                          <a:effectLst/>
                        </a:rPr>
                        <a:t>правитель </a:t>
                      </a:r>
                      <a:r>
                        <a:rPr lang="ru-RU" sz="1600" dirty="0">
                          <a:effectLst/>
                        </a:rPr>
                        <a:t>– _____________________________________________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791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0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9702" y="4627420"/>
            <a:ext cx="9675141" cy="211038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Вольтер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Франсуа Мари </a:t>
            </a:r>
            <a:r>
              <a:rPr lang="ru-RU" sz="5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Аруэ</a:t>
            </a:r>
            <a:r>
              <a:rPr lang="ru-RU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5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163" y="558926"/>
            <a:ext cx="5033817" cy="450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2255" y="184727"/>
            <a:ext cx="5745018" cy="162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1.</a:t>
            </a:r>
            <a:r>
              <a:rPr lang="ru-RU" sz="2000" dirty="0"/>
              <a:t>	</a:t>
            </a:r>
            <a:r>
              <a:rPr lang="ru-RU" sz="2800" b="1" dirty="0"/>
              <a:t>Основа справедливого общественного строя – свобода, равенство, собственность.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2255" y="1921227"/>
            <a:ext cx="5745018" cy="2059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2.	Главный враг Просвещения – церковь, т.к. она, стремится поработить разум человека, претендует на монополию в области морали.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2255" y="4128657"/>
            <a:ext cx="5745018" cy="868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3.	Сдерживающий фактор для народа – религия.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2254" y="5061528"/>
            <a:ext cx="5745018" cy="868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4.	Идеальный правитель – просвещенный монарх.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842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7062"/>
              </p:ext>
            </p:extLst>
          </p:nvPr>
        </p:nvGraphicFramePr>
        <p:xfrm>
          <a:off x="988291" y="166255"/>
          <a:ext cx="10825020" cy="660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8727">
                  <a:extLst>
                    <a:ext uri="{9D8B030D-6E8A-4147-A177-3AD203B41FA5}">
                      <a16:colId xmlns:a16="http://schemas.microsoft.com/office/drawing/2014/main" val="541784679"/>
                    </a:ext>
                  </a:extLst>
                </a:gridCol>
                <a:gridCol w="1791855">
                  <a:extLst>
                    <a:ext uri="{9D8B030D-6E8A-4147-A177-3AD203B41FA5}">
                      <a16:colId xmlns:a16="http://schemas.microsoft.com/office/drawing/2014/main" val="4031414005"/>
                    </a:ext>
                  </a:extLst>
                </a:gridCol>
                <a:gridCol w="7324438">
                  <a:extLst>
                    <a:ext uri="{9D8B030D-6E8A-4147-A177-3AD203B41FA5}">
                      <a16:colId xmlns:a16="http://schemas.microsoft.com/office/drawing/2014/main" val="4140605524"/>
                    </a:ext>
                  </a:extLst>
                </a:gridCol>
              </a:tblGrid>
              <a:tr h="660400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Джон Локк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(1632-1704)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800" dirty="0">
                          <a:effectLst/>
                        </a:rPr>
                        <a:t>Англия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514350" lvl="0" indent="-5143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Главная </a:t>
                      </a:r>
                      <a:r>
                        <a:rPr lang="ru-RU" sz="2800" dirty="0">
                          <a:effectLst/>
                        </a:rPr>
                        <a:t>заслуга заключалась в создании учения о </a:t>
                      </a:r>
                      <a:r>
                        <a:rPr lang="ru-RU" sz="2800" dirty="0" smtClean="0">
                          <a:effectLst/>
                        </a:rPr>
                        <a:t>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1590" algn="l"/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2. Необходимость </a:t>
                      </a:r>
                      <a:r>
                        <a:rPr lang="ru-RU" sz="2800" dirty="0">
                          <a:effectLst/>
                        </a:rPr>
                        <a:t>разделения властей: __________________________________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3. Большое </a:t>
                      </a:r>
                      <a:r>
                        <a:rPr lang="ru-RU" sz="2800" dirty="0">
                          <a:effectLst/>
                        </a:rPr>
                        <a:t>значение уделялось </a:t>
                      </a:r>
                      <a:r>
                        <a:rPr lang="ru-RU" sz="2800" dirty="0" smtClean="0">
                          <a:effectLst/>
                        </a:rPr>
                        <a:t>_____________________________________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ru-RU" sz="2800" dirty="0" smtClean="0">
                          <a:effectLst/>
                        </a:rPr>
                        <a:t>4. Идеальный </a:t>
                      </a:r>
                      <a:r>
                        <a:rPr lang="ru-RU" sz="2800" dirty="0">
                          <a:effectLst/>
                        </a:rPr>
                        <a:t>государственный строй – </a:t>
                      </a:r>
                      <a:r>
                        <a:rPr lang="ru-RU" sz="2800" dirty="0" smtClean="0">
                          <a:effectLst/>
                        </a:rPr>
                        <a:t>_________________________________</a:t>
                      </a:r>
                      <a:endParaRPr lang="ru-RU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2957173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738255" y="1062183"/>
            <a:ext cx="6733309" cy="1108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естественных, прирожденных права человека на жизнь, свободу и собственность. От природы люди все равны.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99709" y="2752437"/>
            <a:ext cx="6871855" cy="738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отделение исполнительной власти от законодательной.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99709" y="4156364"/>
            <a:ext cx="6724072" cy="923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образованию и воспитанию, которые развивают человеческий разум.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38255" y="5717309"/>
            <a:ext cx="5846618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конституционная монархия.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1" y="2597729"/>
            <a:ext cx="3472873" cy="41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143</TotalTime>
  <Words>450</Words>
  <Application>Microsoft Office PowerPoint</Application>
  <PresentationFormat>Широкоэкранный</PresentationFormat>
  <Paragraphs>105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Corbel</vt:lpstr>
      <vt:lpstr>Symbol</vt:lpstr>
      <vt:lpstr>Times New Roman</vt:lpstr>
      <vt:lpstr>Параллакс</vt:lpstr>
      <vt:lpstr>Великие просветители Европы</vt:lpstr>
      <vt:lpstr>Цель урока: знакомство  с великими просветителями Европы. Задачи урока: Определить мировоззренческие установки эпохи Просвещения; Формировать и развивать умение работать с различными информационными источниками, использовать их при подготовке ответов на вопросы</vt:lpstr>
      <vt:lpstr>XVIII век историки назвали эпохой  Просвещения и временем преобразований. Перемены в обществе предвосхитили мыслители-вольнодумцы, впоследствии названные просветителями.</vt:lpstr>
      <vt:lpstr>Презентация PowerPoint</vt:lpstr>
      <vt:lpstr>Проблемное задание</vt:lpstr>
      <vt:lpstr>Задание на урок:</vt:lpstr>
      <vt:lpstr>Презентация PowerPoint</vt:lpstr>
      <vt:lpstr>Вольтер, Франсуа Мари Аруэ 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Закрепление.</vt:lpstr>
      <vt:lpstr>Философия Просвещения пронизывала все сферы жизни общества: экономическую, политическую, социальную и духовную.  Она носила ярко выраженный политический характер, поскольку главным ее содержанием являлась критика существующих порядков и противопоставление им модели идеального общества, создание которого утвердило бы в жизни «царство Разума». Просветители вели борьбу против беззакония и злоупотребления властью, против фанатизма и нетерпимости, верили, что развитие просвещения может изменить общество, уничтожить зло.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просветители Европы</dc:title>
  <dc:creator>Ольга Шадрина</dc:creator>
  <cp:lastModifiedBy>Ольга Шадрина</cp:lastModifiedBy>
  <cp:revision>22</cp:revision>
  <dcterms:created xsi:type="dcterms:W3CDTF">2018-08-26T12:11:34Z</dcterms:created>
  <dcterms:modified xsi:type="dcterms:W3CDTF">2018-09-02T15:35:10Z</dcterms:modified>
</cp:coreProperties>
</file>