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DA49-C566-41EE-9EA6-05ABE6606D68}" type="datetimeFigureOut">
              <a:rPr lang="ru-RU" smtClean="0"/>
              <a:t>26.10.2018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40DA2-650B-467A-8A1E-28AECC1409BB}" type="slidenum">
              <a:rPr lang="ru-RU" smtClean="0"/>
              <a:t>‹#›</a:t>
            </a:fld>
            <a:endParaRPr lang="ru-RU"/>
          </a:p>
        </p:txBody>
      </p:sp>
    </p:spTree>
    <p:extLst>
      <p:ext uri="{BB962C8B-B14F-4D97-AF65-F5344CB8AC3E}">
        <p14:creationId xmlns:p14="http://schemas.microsoft.com/office/powerpoint/2010/main" val="319459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740DA2-650B-467A-8A1E-28AECC1409BB}" type="slidenum">
              <a:rPr lang="ru-RU" smtClean="0"/>
              <a:t>2</a:t>
            </a:fld>
            <a:endParaRPr lang="ru-RU"/>
          </a:p>
        </p:txBody>
      </p:sp>
    </p:spTree>
    <p:extLst>
      <p:ext uri="{BB962C8B-B14F-4D97-AF65-F5344CB8AC3E}">
        <p14:creationId xmlns:p14="http://schemas.microsoft.com/office/powerpoint/2010/main" val="181613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8E81BC-191A-49E1-9835-091BC961F710}" type="datetimeFigureOut">
              <a:rPr lang="ru-RU" smtClean="0"/>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411615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8E81BC-191A-49E1-9835-091BC961F710}" type="datetimeFigureOut">
              <a:rPr lang="ru-RU" smtClean="0"/>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415382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8E81BC-191A-49E1-9835-091BC961F710}" type="datetimeFigureOut">
              <a:rPr lang="ru-RU" smtClean="0"/>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2029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8E81BC-191A-49E1-9835-091BC961F710}" type="datetimeFigureOut">
              <a:rPr lang="ru-RU" smtClean="0"/>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95665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8E81BC-191A-49E1-9835-091BC961F710}" type="datetimeFigureOut">
              <a:rPr lang="ru-RU" smtClean="0"/>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139571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8E81BC-191A-49E1-9835-091BC961F710}" type="datetimeFigureOut">
              <a:rPr lang="ru-RU" smtClean="0"/>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173491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A8E81BC-191A-49E1-9835-091BC961F710}" type="datetimeFigureOut">
              <a:rPr lang="ru-RU" smtClean="0"/>
              <a:t>26.10.2018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8790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8E81BC-191A-49E1-9835-091BC961F710}" type="datetimeFigureOut">
              <a:rPr lang="ru-RU" smtClean="0"/>
              <a:t>26.10.2018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52767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8E81BC-191A-49E1-9835-091BC961F710}" type="datetimeFigureOut">
              <a:rPr lang="ru-RU" smtClean="0"/>
              <a:t>26.10.2018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336704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E81BC-191A-49E1-9835-091BC961F710}" type="datetimeFigureOut">
              <a:rPr lang="ru-RU" smtClean="0"/>
              <a:t>26.10.2018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33777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8E81BC-191A-49E1-9835-091BC961F710}" type="datetimeFigureOut">
              <a:rPr lang="ru-RU" smtClean="0"/>
              <a:t>26.10.2018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194306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8E81BC-191A-49E1-9835-091BC961F710}" type="datetimeFigureOut">
              <a:rPr lang="ru-RU" smtClean="0"/>
              <a:t>26.10.2018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F78D3E-E1ED-4B67-A324-5C38E8021DC0}" type="slidenum">
              <a:rPr lang="ru-RU" smtClean="0"/>
              <a:t>‹#›</a:t>
            </a:fld>
            <a:endParaRPr lang="ru-RU"/>
          </a:p>
        </p:txBody>
      </p:sp>
    </p:spTree>
    <p:extLst>
      <p:ext uri="{BB962C8B-B14F-4D97-AF65-F5344CB8AC3E}">
        <p14:creationId xmlns:p14="http://schemas.microsoft.com/office/powerpoint/2010/main" val="428584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E81BC-191A-49E1-9835-091BC961F710}" type="datetimeFigureOut">
              <a:rPr lang="ru-RU" smtClean="0"/>
              <a:t>26.10.2018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8D3E-E1ED-4B67-A324-5C38E8021DC0}" type="slidenum">
              <a:rPr lang="ru-RU" smtClean="0"/>
              <a:t>‹#›</a:t>
            </a:fld>
            <a:endParaRPr lang="ru-RU"/>
          </a:p>
        </p:txBody>
      </p:sp>
    </p:spTree>
    <p:extLst>
      <p:ext uri="{BB962C8B-B14F-4D97-AF65-F5344CB8AC3E}">
        <p14:creationId xmlns:p14="http://schemas.microsoft.com/office/powerpoint/2010/main" val="167277118"/>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0550" y="1255594"/>
            <a:ext cx="6091450" cy="2634018"/>
          </a:xfrm>
        </p:spPr>
        <p:txBody>
          <a:bodyPr>
            <a:normAutofit/>
          </a:bodyPr>
          <a:lstStyle/>
          <a:p>
            <a:r>
              <a:rPr lang="ru-RU" sz="6600" b="1" dirty="0" smtClean="0">
                <a:solidFill>
                  <a:schemeClr val="tx1"/>
                </a:solidFill>
              </a:rPr>
              <a:t>Леонардо да Винчи </a:t>
            </a:r>
            <a:endParaRPr lang="ru-RU" sz="6600" b="1" dirty="0">
              <a:solidFill>
                <a:schemeClr val="tx1"/>
              </a:solidFill>
            </a:endParaRPr>
          </a:p>
        </p:txBody>
      </p:sp>
      <p:sp>
        <p:nvSpPr>
          <p:cNvPr id="3" name="Текст 2"/>
          <p:cNvSpPr>
            <a:spLocks noGrp="1"/>
          </p:cNvSpPr>
          <p:nvPr>
            <p:ph type="body" idx="1"/>
          </p:nvPr>
        </p:nvSpPr>
        <p:spPr>
          <a:xfrm>
            <a:off x="7765575" y="4470400"/>
            <a:ext cx="4406301" cy="1570962"/>
          </a:xfrm>
        </p:spPr>
        <p:txBody>
          <a:bodyPr>
            <a:normAutofit/>
          </a:bodyPr>
          <a:lstStyle/>
          <a:p>
            <a:r>
              <a:rPr lang="ru-RU" sz="2000" dirty="0" smtClean="0"/>
              <a:t>Выполнила ученица 7 «б» класса </a:t>
            </a:r>
          </a:p>
          <a:p>
            <a:r>
              <a:rPr lang="ru-RU" sz="2000" dirty="0" err="1" smtClean="0"/>
              <a:t>Кишенина</a:t>
            </a:r>
            <a:r>
              <a:rPr lang="ru-RU" sz="2000" dirty="0" smtClean="0"/>
              <a:t> Олеся </a:t>
            </a:r>
            <a:endParaRPr lang="ru-RU" sz="2000" dirty="0"/>
          </a:p>
        </p:txBody>
      </p:sp>
      <p:pic>
        <p:nvPicPr>
          <p:cNvPr id="4" name="Picture 2" descr="https://pbs.twimg.com/media/DgDJzeZWAAAjE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005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84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7436" y="163773"/>
            <a:ext cx="3501788" cy="1282890"/>
          </a:xfrm>
        </p:spPr>
        <p:txBody>
          <a:bodyPr>
            <a:normAutofit/>
          </a:bodyPr>
          <a:lstStyle/>
          <a:p>
            <a:r>
              <a:rPr lang="ru-RU" sz="6000" b="1" i="1" dirty="0" smtClean="0"/>
              <a:t>Детство</a:t>
            </a:r>
            <a:r>
              <a:rPr lang="ru-RU" sz="6000" dirty="0" smtClean="0"/>
              <a:t> </a:t>
            </a:r>
            <a:endParaRPr lang="ru-RU" sz="6000" dirty="0"/>
          </a:p>
        </p:txBody>
      </p:sp>
      <p:sp>
        <p:nvSpPr>
          <p:cNvPr id="3" name="Прямоугольник 2"/>
          <p:cNvSpPr/>
          <p:nvPr/>
        </p:nvSpPr>
        <p:spPr>
          <a:xfrm>
            <a:off x="222913" y="2111401"/>
            <a:ext cx="6096000" cy="4154984"/>
          </a:xfrm>
          <a:prstGeom prst="rect">
            <a:avLst/>
          </a:prstGeom>
        </p:spPr>
        <p:txBody>
          <a:bodyPr>
            <a:spAutoFit/>
          </a:bodyPr>
          <a:lstStyle/>
          <a:p>
            <a:r>
              <a:rPr lang="ru-RU" sz="2400" b="0" i="0" dirty="0" smtClean="0">
                <a:effectLst/>
                <a:latin typeface="Open Sans"/>
              </a:rPr>
              <a:t> Родился 15 апреля 1452 г. в городе Винчи, сыном флорентийского нотариуса и крестьянской девушки; воспитывался в доме отца и, будучи сыном образованного человека, получил домашнее начальное образование: научился читать, писать, овладел основами математики и латынью. Его почерк удивителен, Он пишет справа налево, буквы перевернуты так, что текст легче читать с помощью зеркала.</a:t>
            </a:r>
            <a:endParaRPr lang="ru-RU" sz="2400" dirty="0"/>
          </a:p>
        </p:txBody>
      </p:sp>
      <p:pic>
        <p:nvPicPr>
          <p:cNvPr id="2050" name="Picture 2" descr="Dom-v-kotorom-zhil-Leonardo-da-Vinchi-v-detst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99" y="2416473"/>
            <a:ext cx="4334538" cy="354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278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1750" y="0"/>
            <a:ext cx="3562066" cy="1079903"/>
          </a:xfrm>
        </p:spPr>
        <p:txBody>
          <a:bodyPr>
            <a:normAutofit/>
          </a:bodyPr>
          <a:lstStyle/>
          <a:p>
            <a:r>
              <a:rPr lang="ru-RU" sz="6000" b="1" i="1" dirty="0" smtClean="0"/>
              <a:t>Юность </a:t>
            </a:r>
            <a:endParaRPr lang="ru-RU" sz="6000" b="1" i="1" dirty="0"/>
          </a:p>
        </p:txBody>
      </p:sp>
      <p:sp>
        <p:nvSpPr>
          <p:cNvPr id="3" name="Прямоугольник 2"/>
          <p:cNvSpPr/>
          <p:nvPr/>
        </p:nvSpPr>
        <p:spPr>
          <a:xfrm>
            <a:off x="181969" y="1038960"/>
            <a:ext cx="6096000" cy="5632311"/>
          </a:xfrm>
          <a:prstGeom prst="rect">
            <a:avLst/>
          </a:prstGeom>
        </p:spPr>
        <p:txBody>
          <a:bodyPr>
            <a:spAutoFit/>
          </a:bodyPr>
          <a:lstStyle/>
          <a:p>
            <a:r>
              <a:rPr lang="ru-RU" sz="2400" dirty="0" smtClean="0">
                <a:latin typeface="Open Sans"/>
              </a:rPr>
              <a:t>Леонардо имел хороших учителей, но более всего учился у самого себя. Необычайная разносторонность его натуры обнаружилась еще в ранней молодости. С детства он рисовал, писал и вычислял шутя. Кроме наук и искусств, он в молодости много занимался физическими упражнениями, превосходно ездил верхом, отлично косил и рубил дрова. Отличный товарищ в кругу молодых людей, Леонардо имел многих друзей, но еще больше того любил общество прекрасных </a:t>
            </a:r>
            <a:r>
              <a:rPr lang="ru-RU" sz="2400" dirty="0" err="1" smtClean="0">
                <a:latin typeface="Open Sans"/>
              </a:rPr>
              <a:t>флорентинок</a:t>
            </a:r>
            <a:r>
              <a:rPr lang="ru-RU" sz="2400" dirty="0" smtClean="0">
                <a:latin typeface="Open Sans"/>
              </a:rPr>
              <a:t>, у которых пользовался большим успехом.</a:t>
            </a:r>
            <a:endParaRPr lang="ru-RU" sz="2400" dirty="0"/>
          </a:p>
        </p:txBody>
      </p:sp>
      <p:pic>
        <p:nvPicPr>
          <p:cNvPr id="5" name="Picture 2" descr="Ð®Ð½Ð¾ÑÑÑ ÐÐµÐ¾Ð½Ð°ÑÐ´Ð¾ Ð¸Ð¼ÐµÐ» ÑÐ¾ÑÐ¾ÑÐ¸Ñ ÑÑÐ¸ÑÐµÐ»ÐµÐ¹, Ð½Ð¾ Ð±Ð¾Ð»ÐµÐµ Ð²ÑÐµÐ³Ð¾ ÑÑÐ¸Ð»ÑÑ Ñ ÑÐ°Ð¼Ð¾Ð³Ð¾ ÑÐµÐ±Ñ. Ð"/>
          <p:cNvPicPr>
            <a:picLocks noChangeAspect="1" noChangeArrowheads="1"/>
          </p:cNvPicPr>
          <p:nvPr/>
        </p:nvPicPr>
        <p:blipFill rotWithShape="1">
          <a:blip r:embed="rId2">
            <a:extLst>
              <a:ext uri="{28A0092B-C50C-407E-A947-70E740481C1C}">
                <a14:useLocalDpi xmlns:a14="http://schemas.microsoft.com/office/drawing/2010/main" val="0"/>
              </a:ext>
            </a:extLst>
          </a:blip>
          <a:srcRect l="2062" t="3488" r="51546" b="3488"/>
          <a:stretch/>
        </p:blipFill>
        <p:spPr bwMode="auto">
          <a:xfrm>
            <a:off x="7336521" y="1038960"/>
            <a:ext cx="4587076" cy="534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40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9927" y="0"/>
            <a:ext cx="6591869" cy="1079903"/>
          </a:xfrm>
        </p:spPr>
        <p:txBody>
          <a:bodyPr/>
          <a:lstStyle/>
          <a:p>
            <a:r>
              <a:rPr lang="ru-RU" b="1" i="1" dirty="0" smtClean="0"/>
              <a:t>Леонардо как художник </a:t>
            </a:r>
            <a:endParaRPr lang="ru-RU" b="1" i="1" dirty="0"/>
          </a:p>
        </p:txBody>
      </p:sp>
      <p:sp>
        <p:nvSpPr>
          <p:cNvPr id="4" name="Прямоугольник 3"/>
          <p:cNvSpPr/>
          <p:nvPr/>
        </p:nvSpPr>
        <p:spPr>
          <a:xfrm>
            <a:off x="0" y="1262883"/>
            <a:ext cx="7042245" cy="5262979"/>
          </a:xfrm>
          <a:prstGeom prst="rect">
            <a:avLst/>
          </a:prstGeom>
        </p:spPr>
        <p:txBody>
          <a:bodyPr wrap="square">
            <a:spAutoFit/>
          </a:bodyPr>
          <a:lstStyle/>
          <a:p>
            <a:r>
              <a:rPr lang="ru-RU" sz="2800" dirty="0" smtClean="0">
                <a:latin typeface="Open Sans"/>
              </a:rPr>
              <a:t>Уже первые его полотна - «Благовещение», «Мадонна Бенуа», «Поклонение волхвов» - дали понять, что в Италии появился великий художник. В это же время он глубоко и досконально изучает анатомию человека и животных. Творец «Тайной вечери» и «Джоконды» проявил себя и как писатель, рано осознав необходимость теоретического обоснования художнической практики. «</a:t>
            </a:r>
            <a:r>
              <a:rPr lang="ru-RU" sz="2800" dirty="0" err="1" smtClean="0">
                <a:latin typeface="Open Sans"/>
              </a:rPr>
              <a:t>Благосвещение</a:t>
            </a:r>
            <a:r>
              <a:rPr lang="ru-RU" sz="2800" dirty="0" smtClean="0">
                <a:latin typeface="Open Sans"/>
              </a:rPr>
              <a:t>» «Мадонна Бенуа»</a:t>
            </a:r>
            <a:endParaRPr lang="ru-RU" sz="2800" dirty="0"/>
          </a:p>
        </p:txBody>
      </p:sp>
      <p:pic>
        <p:nvPicPr>
          <p:cNvPr id="4098" name="Picture 2" descr="https://i.ytimg.com/vi/okQimLJ7aeY/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7853" r="7489"/>
          <a:stretch/>
        </p:blipFill>
        <p:spPr bwMode="auto">
          <a:xfrm>
            <a:off x="6796585" y="1262883"/>
            <a:ext cx="5090615" cy="497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11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596" y="1"/>
            <a:ext cx="8202306" cy="798353"/>
          </a:xfrm>
        </p:spPr>
        <p:txBody>
          <a:bodyPr>
            <a:normAutofit/>
          </a:bodyPr>
          <a:lstStyle/>
          <a:p>
            <a:r>
              <a:rPr lang="ru-RU" b="1" i="1" dirty="0" smtClean="0"/>
              <a:t>Леонардо как изобретатель </a:t>
            </a:r>
            <a:endParaRPr lang="ru-RU" b="1" i="1" dirty="0"/>
          </a:p>
        </p:txBody>
      </p:sp>
      <p:sp>
        <p:nvSpPr>
          <p:cNvPr id="3" name="Прямоугольник 2"/>
          <p:cNvSpPr/>
          <p:nvPr/>
        </p:nvSpPr>
        <p:spPr>
          <a:xfrm>
            <a:off x="263857" y="798354"/>
            <a:ext cx="6096000" cy="5632311"/>
          </a:xfrm>
          <a:prstGeom prst="rect">
            <a:avLst/>
          </a:prstGeom>
        </p:spPr>
        <p:txBody>
          <a:bodyPr>
            <a:spAutoFit/>
          </a:bodyPr>
          <a:lstStyle/>
          <a:p>
            <a:r>
              <a:rPr lang="ru-RU" sz="2000" dirty="0" smtClean="0">
                <a:latin typeface="Open Sans"/>
              </a:rPr>
              <a:t>Величайший ученый своего времени, Леонардо да Винчи обогатил догадками и наблюдениями почти все области знания. Но как удивился бы гений, узнай он, что многочисленные его изобретения используются даже спустя стольких лет после его рождения. Он создал проект водолазного костюма, акваланг, устройство, способное сжимать воздух и прогонять его по трубам, спасательный круг, перепончатые перчатки, которые со временем превратились в общеизвестные ласты. Один из самых знаменитых рисунков Леонардо представляет древние разработки автомобиля. Исследователи доказали, что именно Леонардо да Винчи принадлежат «авторские права» на парашют, вертолет, пулемет и массу других механизмов, без которых невозможно представить современную цивилизацию.</a:t>
            </a:r>
            <a:endParaRPr lang="ru-RU" sz="2000" dirty="0"/>
          </a:p>
        </p:txBody>
      </p:sp>
      <p:pic>
        <p:nvPicPr>
          <p:cNvPr id="5124" name="Picture 4" descr="https://img.anews.com/media/gallery/60596175/181767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749" y="956604"/>
            <a:ext cx="5331655" cy="54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9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3664" y="0"/>
            <a:ext cx="3488140" cy="736979"/>
          </a:xfrm>
        </p:spPr>
        <p:txBody>
          <a:bodyPr>
            <a:normAutofit/>
          </a:bodyPr>
          <a:lstStyle/>
          <a:p>
            <a:r>
              <a:rPr lang="ru-RU" b="1" i="1" dirty="0" err="1" smtClean="0"/>
              <a:t>Мона</a:t>
            </a:r>
            <a:r>
              <a:rPr lang="ru-RU" b="1" i="1" dirty="0" smtClean="0"/>
              <a:t> Лиза </a:t>
            </a:r>
            <a:endParaRPr lang="ru-RU" b="1" i="1" dirty="0"/>
          </a:p>
        </p:txBody>
      </p:sp>
      <p:pic>
        <p:nvPicPr>
          <p:cNvPr id="6146" name="Picture 2" descr="https://mirnastolok.ru/image/cache/catalog/pazly/clementoni/1001-2000/pazl-clementoni-leonardo-mona-liza-1500-detaley-1-1200x8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6637" t="468" r="26900" b="1053"/>
          <a:stretch/>
        </p:blipFill>
        <p:spPr bwMode="auto">
          <a:xfrm>
            <a:off x="7710986" y="1351131"/>
            <a:ext cx="3794078" cy="51725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6561" y="1351131"/>
            <a:ext cx="6096000" cy="5016758"/>
          </a:xfrm>
          <a:prstGeom prst="rect">
            <a:avLst/>
          </a:prstGeom>
        </p:spPr>
        <p:txBody>
          <a:bodyPr>
            <a:spAutoFit/>
          </a:bodyPr>
          <a:lstStyle/>
          <a:p>
            <a:r>
              <a:rPr lang="ru-RU" sz="2000" b="0" i="0" dirty="0" err="1" smtClean="0">
                <a:effectLst/>
                <a:latin typeface="Open Sans"/>
              </a:rPr>
              <a:t>Мона</a:t>
            </a:r>
            <a:r>
              <a:rPr lang="ru-RU" sz="2000" b="0" i="0" dirty="0" smtClean="0">
                <a:effectLst/>
                <a:latin typeface="Open Sans"/>
              </a:rPr>
              <a:t> Лиза (Джоконда) Самая знаменитая в мире картина, «</a:t>
            </a:r>
            <a:r>
              <a:rPr lang="ru-RU" sz="2000" b="0" i="0" dirty="0" err="1" smtClean="0">
                <a:effectLst/>
                <a:latin typeface="Open Sans"/>
              </a:rPr>
              <a:t>Мона</a:t>
            </a:r>
            <a:r>
              <a:rPr lang="ru-RU" sz="2000" b="0" i="0" dirty="0" smtClean="0">
                <a:effectLst/>
                <a:latin typeface="Open Sans"/>
              </a:rPr>
              <a:t> Лиза»(1510), творение Леонардо да Винчи, находится в Лувре. До сих пор остается неясным, кто именно позировал великому мастеру. Заказ на картину художник получил от </a:t>
            </a:r>
            <a:r>
              <a:rPr lang="ru-RU" sz="2000" b="0" i="0" dirty="0" err="1" smtClean="0">
                <a:effectLst/>
                <a:latin typeface="Open Sans"/>
              </a:rPr>
              <a:t>Франчес</a:t>
            </a:r>
            <a:r>
              <a:rPr lang="ru-RU" sz="2000" b="0" i="0" dirty="0" smtClean="0">
                <a:effectLst/>
                <a:latin typeface="Open Sans"/>
              </a:rPr>
              <a:t>‑ко </a:t>
            </a:r>
            <a:r>
              <a:rPr lang="ru-RU" sz="2000" b="0" i="0" dirty="0" err="1" smtClean="0">
                <a:effectLst/>
                <a:latin typeface="Open Sans"/>
              </a:rPr>
              <a:t>дель</a:t>
            </a:r>
            <a:r>
              <a:rPr lang="ru-RU" sz="2000" b="0" i="0" dirty="0" smtClean="0">
                <a:effectLst/>
                <a:latin typeface="Open Sans"/>
              </a:rPr>
              <a:t> </a:t>
            </a:r>
            <a:r>
              <a:rPr lang="ru-RU" sz="2000" b="0" i="0" dirty="0" err="1" smtClean="0">
                <a:effectLst/>
                <a:latin typeface="Open Sans"/>
              </a:rPr>
              <a:t>Джокондо</a:t>
            </a:r>
            <a:r>
              <a:rPr lang="ru-RU" sz="2000" b="0" i="0" dirty="0" smtClean="0">
                <a:effectLst/>
                <a:latin typeface="Open Sans"/>
              </a:rPr>
              <a:t>, флорентийского торговца шелками, и большинство историков склоняются к тому, что на портрете запечатлена Лиза </a:t>
            </a:r>
            <a:r>
              <a:rPr lang="ru-RU" sz="2000" b="0" i="0" dirty="0" err="1" smtClean="0">
                <a:effectLst/>
                <a:latin typeface="Open Sans"/>
              </a:rPr>
              <a:t>Герардини</a:t>
            </a:r>
            <a:r>
              <a:rPr lang="ru-RU" sz="2000" b="0" i="0" dirty="0" smtClean="0">
                <a:effectLst/>
                <a:latin typeface="Open Sans"/>
              </a:rPr>
              <a:t>, жена </a:t>
            </a:r>
            <a:r>
              <a:rPr lang="ru-RU" sz="2000" b="0" i="0" dirty="0" err="1" smtClean="0">
                <a:effectLst/>
                <a:latin typeface="Open Sans"/>
              </a:rPr>
              <a:t>Джокондо</a:t>
            </a:r>
            <a:r>
              <a:rPr lang="ru-RU" sz="2000" b="0" i="0" dirty="0" smtClean="0">
                <a:effectLst/>
                <a:latin typeface="Open Sans"/>
              </a:rPr>
              <a:t>. Единственным недостатком картины является то, что </a:t>
            </a:r>
            <a:r>
              <a:rPr lang="ru-RU" sz="2000" b="0" i="0" dirty="0" err="1" smtClean="0">
                <a:effectLst/>
                <a:latin typeface="Open Sans"/>
              </a:rPr>
              <a:t>Мона</a:t>
            </a:r>
            <a:r>
              <a:rPr lang="ru-RU" sz="2000" b="0" i="0" dirty="0" smtClean="0">
                <a:effectLst/>
                <a:latin typeface="Open Sans"/>
              </a:rPr>
              <a:t> Лиза лишена бровей. Возможно, это результат излишнего усердия, с которым картину очищали в последующие века, а так же не исключено то, что натурщица могла сама их полностью выщипать, поскольку в те времена это было модно.</a:t>
            </a:r>
            <a:endParaRPr lang="ru-RU" sz="2000" dirty="0"/>
          </a:p>
        </p:txBody>
      </p:sp>
    </p:spTree>
    <p:extLst>
      <p:ext uri="{BB962C8B-B14F-4D97-AF65-F5344CB8AC3E}">
        <p14:creationId xmlns:p14="http://schemas.microsoft.com/office/powerpoint/2010/main" val="1556115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62316" y="0"/>
            <a:ext cx="3698543" cy="736979"/>
          </a:xfrm>
        </p:spPr>
        <p:txBody>
          <a:bodyPr/>
          <a:lstStyle/>
          <a:p>
            <a:r>
              <a:rPr lang="ru-RU" b="1" i="1" dirty="0" smtClean="0"/>
              <a:t>Смерть гения </a:t>
            </a:r>
            <a:endParaRPr lang="ru-RU" b="1" i="1" dirty="0"/>
          </a:p>
        </p:txBody>
      </p:sp>
      <p:sp>
        <p:nvSpPr>
          <p:cNvPr id="3" name="Прямоугольник 2"/>
          <p:cNvSpPr/>
          <p:nvPr/>
        </p:nvSpPr>
        <p:spPr>
          <a:xfrm>
            <a:off x="159224" y="586853"/>
            <a:ext cx="7679140" cy="369332"/>
          </a:xfrm>
          <a:prstGeom prst="rect">
            <a:avLst/>
          </a:prstGeom>
        </p:spPr>
        <p:txBody>
          <a:bodyPr wrap="square">
            <a:spAutoFit/>
          </a:bodyPr>
          <a:lstStyle/>
          <a:p>
            <a:r>
              <a:rPr lang="ru-RU" dirty="0" smtClean="0">
                <a:solidFill>
                  <a:srgbClr val="383838"/>
                </a:solidFill>
                <a:latin typeface="Open Sans"/>
              </a:rPr>
              <a:t>.</a:t>
            </a:r>
            <a:endParaRPr lang="ru-RU" dirty="0"/>
          </a:p>
        </p:txBody>
      </p:sp>
      <p:sp>
        <p:nvSpPr>
          <p:cNvPr id="4" name="Прямоугольник 3"/>
          <p:cNvSpPr/>
          <p:nvPr/>
        </p:nvSpPr>
        <p:spPr>
          <a:xfrm>
            <a:off x="159223" y="586853"/>
            <a:ext cx="7224215" cy="6247864"/>
          </a:xfrm>
          <a:prstGeom prst="rect">
            <a:avLst/>
          </a:prstGeom>
        </p:spPr>
        <p:txBody>
          <a:bodyPr wrap="square">
            <a:spAutoFit/>
          </a:bodyPr>
          <a:lstStyle/>
          <a:p>
            <a:r>
              <a:rPr lang="ru-RU" sz="2000" dirty="0" smtClean="0">
                <a:latin typeface="Open Sans"/>
              </a:rPr>
              <a:t>23 апреля 1519 года Леонардо да Винчи составил завещание, а 2 мая скончался в окружении учеников и своих шедевров. Леонардо да Винчи был похоронен в замке </a:t>
            </a:r>
            <a:r>
              <a:rPr lang="ru-RU" sz="2000" dirty="0" err="1" smtClean="0">
                <a:latin typeface="Open Sans"/>
              </a:rPr>
              <a:t>Амбуаз</a:t>
            </a:r>
            <a:r>
              <a:rPr lang="ru-RU" sz="2000" dirty="0" smtClean="0">
                <a:latin typeface="Open Sans"/>
              </a:rPr>
              <a:t>. На могильной плите была выбита надпись: «В стенах этого монастыря покоится прах Леонардо из Винчи, величайшего художника, инженера и зодчего Французского королевства». Леонардо оставил после себя огромное количество чертежей, рисунков и дневниковых записей. Весь архив он завещал любимому ученику </a:t>
            </a:r>
            <a:r>
              <a:rPr lang="ru-RU" sz="2000" dirty="0" err="1" smtClean="0">
                <a:latin typeface="Open Sans"/>
              </a:rPr>
              <a:t>Франческо</a:t>
            </a:r>
            <a:r>
              <a:rPr lang="ru-RU" sz="2000" dirty="0" smtClean="0">
                <a:latin typeface="Open Sans"/>
              </a:rPr>
              <a:t> </a:t>
            </a:r>
            <a:r>
              <a:rPr lang="ru-RU" sz="2000" dirty="0" err="1" smtClean="0">
                <a:latin typeface="Open Sans"/>
              </a:rPr>
              <a:t>Мельци</a:t>
            </a:r>
            <a:r>
              <a:rPr lang="ru-RU" sz="2000" dirty="0" smtClean="0">
                <a:latin typeface="Open Sans"/>
              </a:rPr>
              <a:t>. </a:t>
            </a:r>
            <a:r>
              <a:rPr lang="ru-RU" sz="2000" dirty="0" err="1" smtClean="0">
                <a:latin typeface="Open Sans"/>
              </a:rPr>
              <a:t>Мельци</a:t>
            </a:r>
            <a:r>
              <a:rPr lang="ru-RU" sz="2000" dirty="0" smtClean="0">
                <a:latin typeface="Open Sans"/>
              </a:rPr>
              <a:t> всю жизнь готовил документы к публикации, но ранняя смерть помешала его планам. Архив гения распался на части, и смысл записей оказался утраченным. Сохранилось около семи тысяч страниц, исписанных рукой Леонардо. При этом считается, что треть из архива не сохранилась до наших дней. Потеря Леонардо сверх меры опечалила всех, кто его знавал, ибо не было никогда человека, который принес бы столько чести искусству живописи. Это мастер, который поистине с великой пользой для человечества прожил всю свою жизнь. </a:t>
            </a:r>
            <a:endParaRPr lang="ru-RU" sz="2000" dirty="0"/>
          </a:p>
        </p:txBody>
      </p:sp>
      <p:pic>
        <p:nvPicPr>
          <p:cNvPr id="7170" name="Picture 2" descr="https://artrue.ru/wp-content/uploads/2016/10/Madonna_s_mladencem_i_Anno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0901" y="736979"/>
            <a:ext cx="4289947" cy="560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41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649</Words>
  <Application>Microsoft Office PowerPoint</Application>
  <PresentationFormat>Широкоэкранный</PresentationFormat>
  <Paragraphs>17</Paragraphs>
  <Slides>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Open Sans</vt:lpstr>
      <vt:lpstr>Office Theme</vt:lpstr>
      <vt:lpstr>Леонардо да Винчи </vt:lpstr>
      <vt:lpstr>Детство </vt:lpstr>
      <vt:lpstr>Юность </vt:lpstr>
      <vt:lpstr>Леонардо как художник </vt:lpstr>
      <vt:lpstr>Леонардо как изобретатель </vt:lpstr>
      <vt:lpstr>Мона Лиза </vt:lpstr>
      <vt:lpstr>Смерть гения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Леонардо  да  Винчи </dc:title>
  <dc:creator>user</dc:creator>
  <cp:lastModifiedBy>user</cp:lastModifiedBy>
  <cp:revision>9</cp:revision>
  <dcterms:created xsi:type="dcterms:W3CDTF">2018-10-26T16:46:33Z</dcterms:created>
  <dcterms:modified xsi:type="dcterms:W3CDTF">2018-10-26T18:05:33Z</dcterms:modified>
</cp:coreProperties>
</file>