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264" y="-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440C3631-E0D5-4401-B04A-6655E91C122E}" type="datetime1">
              <a:rPr lang="ru-RU" smtClean="0"/>
              <a:pPr lvl="0"/>
              <a:t>16.10.2018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8D4C97A-AA6A-4B42-927B-6FB50E472839}" type="slidenum">
              <a:rPr lang="ru-RU" smtClean="0"/>
              <a:pPr lvl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0B56E019-7DA6-4934-B6A9-4F2FBC815B0C}" type="datetime1">
              <a:rPr lang="ru-RU" smtClean="0"/>
              <a:pPr lvl="0"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8C1A41A-F38F-43D0-83E4-DF86A9ABCA22}" type="slidenum">
              <a:rPr lang="ru-RU" smtClean="0"/>
              <a:pPr lvl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08EB7007-569D-421C-9099-4B5B07C32FF5}" type="datetime1">
              <a:rPr lang="ru-RU" smtClean="0"/>
              <a:pPr lvl="0"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8679141-4F77-4190-8666-C8C689DD14B2}" type="slidenum">
              <a:rPr lang="ru-RU" smtClean="0"/>
              <a:pPr lvl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EF8FE00-96FE-40DF-A7AA-4EB594D35999}" type="datetime1">
              <a:rPr lang="ru-RU" smtClean="0"/>
              <a:pPr lvl="0"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4077877-1313-46E3-A3F2-B08B7B264AC2}" type="slidenum">
              <a:rPr lang="ru-RU" smtClean="0"/>
              <a:pPr lvl="0"/>
              <a:t>‹#›</a:t>
            </a:fld>
            <a:endParaRPr lang="ru-RU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349FE876-8F85-4850-BF73-FCA12E269C01}" type="datetime1">
              <a:rPr lang="ru-RU" smtClean="0"/>
              <a:pPr lvl="0"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0387740-6A7D-4543-8768-712EDD6D9FF0}" type="slidenum">
              <a:rPr lang="ru-RU" smtClean="0"/>
              <a:pPr lvl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D4EF58C9-D0FC-4BDE-9BC6-A535B957196F}" type="datetime1">
              <a:rPr lang="ru-RU" smtClean="0"/>
              <a:pPr lvl="0"/>
              <a:t>16.10.2018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CB71214-0F6D-4D7A-9249-3D551EF09EF7}" type="slidenum">
              <a:rPr lang="ru-RU" smtClean="0"/>
              <a:pPr lvl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403865A2-A37F-4409-89C5-9B6703688839}" type="datetime1">
              <a:rPr lang="ru-RU" smtClean="0"/>
              <a:pPr lvl="0"/>
              <a:t>16.10.2018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B5C8F5-0F3B-45C6-8D91-4B9D5C8A2F38}" type="slidenum">
              <a:rPr lang="ru-RU" smtClean="0"/>
              <a:pPr lvl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2B6AB520-D581-4026-A139-C9DD30B83BE2}" type="datetime1">
              <a:rPr lang="ru-RU" smtClean="0"/>
              <a:pPr lvl="0"/>
              <a:t>16.10.2018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FA5A9FA-F3CA-4D94-9419-59C20A69E2CA}" type="slidenum">
              <a:rPr lang="ru-RU" smtClean="0"/>
              <a:pPr lvl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779B94D-93C2-407A-926E-898FE6AE3DE9}" type="datetime1">
              <a:rPr lang="ru-RU" smtClean="0"/>
              <a:pPr lvl="0"/>
              <a:t>16.10.2018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961C84A-667F-423C-A06B-0B6801F00790}" type="slidenum">
              <a:rPr lang="ru-RU" smtClean="0"/>
              <a:pPr lvl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FEA5FBD7-2B8A-4E86-AEE4-10E3193D4708}" type="datetime1">
              <a:rPr lang="ru-RU" smtClean="0"/>
              <a:pPr lvl="0"/>
              <a:t>16.10.2018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7046098-5155-4495-8A3B-51509C4D030C}" type="slidenum">
              <a:rPr lang="ru-RU" smtClean="0"/>
              <a:pPr lvl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48FA45EA-50A7-49CA-BAAA-793A3015AD2F}" type="datetime1">
              <a:rPr lang="ru-RU" smtClean="0"/>
              <a:pPr lvl="0"/>
              <a:t>16.10.2018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pPr lvl="0"/>
            <a:fld id="{A463FF23-11E0-42FF-AF31-70E1EE1C2887}" type="slidenum">
              <a:rPr lang="ru-RU" smtClean="0"/>
              <a:pPr lvl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lvl="0"/>
            <a:fld id="{EB80D357-A606-4A42-9109-32D9F2C80B62}" type="datetime1">
              <a:rPr lang="ru-RU" smtClean="0"/>
              <a:pPr lvl="0"/>
              <a:t>16.10.2018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lvl="0"/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lvl="0"/>
            <a:fld id="{28BA24F1-E252-4E72-92FE-1965C5B6C7BD}" type="slidenum">
              <a:rPr lang="ru-RU" smtClean="0"/>
              <a:pPr lvl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81CFC59-06FA-4D36-8F9A-AD7D8641271B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381224" y="642918"/>
            <a:ext cx="7215238" cy="3816358"/>
          </a:xfrm>
        </p:spPr>
        <p:txBody>
          <a:bodyPr>
            <a:normAutofit/>
          </a:bodyPr>
          <a:lstStyle/>
          <a:p>
            <a:pPr lvl="0" algn="ctr"/>
            <a:r>
              <a:rPr lang="ru-RU" dirty="0"/>
              <a:t>Духовная жизнь серебряного века.</a:t>
            </a:r>
            <a:br>
              <a:rPr lang="ru-RU" dirty="0"/>
            </a:br>
            <a:r>
              <a:rPr lang="ru-RU" dirty="0"/>
              <a:t>Живопись.</a:t>
            </a:r>
            <a:br>
              <a:rPr lang="ru-RU" dirty="0"/>
            </a:br>
            <a:r>
              <a:rPr lang="ru-RU" dirty="0"/>
              <a:t>М.В.Нестеров.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75B08C68-9E98-428B-A933-1F7CEA3A8BE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2738414" y="6215082"/>
            <a:ext cx="9144000" cy="642918"/>
          </a:xfrm>
        </p:spPr>
        <p:txBody>
          <a:bodyPr/>
          <a:lstStyle/>
          <a:p>
            <a:pPr lvl="0"/>
            <a:r>
              <a:rPr lang="ru-RU" i="1" dirty="0" err="1"/>
              <a:t>Бодяковой</a:t>
            </a:r>
            <a:r>
              <a:rPr lang="ru-RU" i="1" dirty="0"/>
              <a:t> Алёны 9 «а» класс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58CFD43-4778-43C8-8565-96E7073E668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93258" y="329449"/>
            <a:ext cx="5805489" cy="1169892"/>
          </a:xfrm>
        </p:spPr>
        <p:txBody>
          <a:bodyPr>
            <a:normAutofit fontScale="90000"/>
          </a:bodyPr>
          <a:lstStyle/>
          <a:p>
            <a:pPr lvl="0"/>
            <a:r>
              <a:rPr lang="ru-RU"/>
              <a:t>Биография Нестерова</a:t>
            </a:r>
          </a:p>
        </p:txBody>
      </p:sp>
      <p:pic>
        <p:nvPicPr>
          <p:cNvPr id="4" name="Рисунок 7">
            <a:extLst>
              <a:ext uri="{FF2B5EF4-FFF2-40B4-BE49-F238E27FC236}">
                <a16:creationId xmlns:a16="http://schemas.microsoft.com/office/drawing/2014/main" xmlns="" id="{6C95364B-0614-4C2B-A7A2-7D1A980AFC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8918" y="2156383"/>
            <a:ext cx="3810003" cy="3429000"/>
          </a:xfrm>
        </p:spPr>
      </p:pic>
      <p:sp>
        <p:nvSpPr>
          <p:cNvPr id="3" name="TextBox 6">
            <a:extLst>
              <a:ext uri="{FF2B5EF4-FFF2-40B4-BE49-F238E27FC236}">
                <a16:creationId xmlns:a16="http://schemas.microsoft.com/office/drawing/2014/main" xmlns="" id="{8F9C16A8-8779-45D6-92D4-7EF07A25B729}"/>
              </a:ext>
            </a:extLst>
          </p:cNvPr>
          <p:cNvSpPr txBox="1"/>
          <p:nvPr/>
        </p:nvSpPr>
        <p:spPr>
          <a:xfrm>
            <a:off x="4520802" y="1904356"/>
            <a:ext cx="6641305" cy="458852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400" b="0" i="0" u="none" strike="noStrike" kern="1200" cap="none" spc="0" baseline="0">
                <a:solidFill>
                  <a:srgbClr val="2A2A2A"/>
                </a:solidFill>
                <a:uFillTx/>
                <a:latin typeface="Helvetica"/>
              </a:rPr>
              <a:t>Михаил Васильевич родился тихим вечером 19 мая 1862 года и стал десятым ребёнком в купеческой семье, но из 12 рождённых детей в живых остались только двое – сам Михаил и старшая сестра Мария. Не трудно догадаться, что детство мальчика было омрачено скорбью, однако живописец часто вспоминал, что не смотря ни на что, его мама Мария Михайловна и отец Василий Иванович, сумели создать крепкую, дружную семью, где все ладили и дружили. Нестеров с теплотой вспоминал свои детские годы.</a:t>
            </a:r>
            <a:endParaRPr lang="ru-RU" sz="2400" b="0" i="0" u="none" strike="noStrike" kern="1200" cap="none" spc="0" baseline="0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5" name="TextBox 8">
            <a:extLst>
              <a:ext uri="{FF2B5EF4-FFF2-40B4-BE49-F238E27FC236}">
                <a16:creationId xmlns:a16="http://schemas.microsoft.com/office/drawing/2014/main" xmlns="" id="{28B6AEEC-CAAC-4FF8-8CE6-AF1A8808B5A6}"/>
              </a:ext>
            </a:extLst>
          </p:cNvPr>
          <p:cNvSpPr txBox="1"/>
          <p:nvPr/>
        </p:nvSpPr>
        <p:spPr>
          <a:xfrm>
            <a:off x="5184574" y="2514600"/>
            <a:ext cx="1828800" cy="18288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TextBox 10">
            <a:extLst>
              <a:ext uri="{FF2B5EF4-FFF2-40B4-BE49-F238E27FC236}">
                <a16:creationId xmlns:a16="http://schemas.microsoft.com/office/drawing/2014/main" xmlns="" id="{B89F38EA-E353-4502-BCBF-3DD1C1512227}"/>
              </a:ext>
            </a:extLst>
          </p:cNvPr>
          <p:cNvSpPr txBox="1"/>
          <p:nvPr/>
        </p:nvSpPr>
        <p:spPr>
          <a:xfrm>
            <a:off x="547689" y="5585383"/>
            <a:ext cx="5298874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Михаил Васильевич Нестеров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8C0213D-7A54-4A30-9FDA-10DA0389431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516852" y="517925"/>
            <a:ext cx="10515600" cy="1325559"/>
          </a:xfrm>
        </p:spPr>
        <p:txBody>
          <a:bodyPr>
            <a:normAutofit fontScale="90000"/>
          </a:bodyPr>
          <a:lstStyle/>
          <a:p>
            <a:pPr lvl="0"/>
            <a:r>
              <a:rPr lang="ru-RU">
                <a:solidFill>
                  <a:srgbClr val="2A2A2A"/>
                </a:solidFill>
                <a:latin typeface="Helvetica"/>
              </a:rPr>
              <a:t>«Старец. Раб Божий Авраамий»</a:t>
            </a:r>
            <a:br>
              <a:rPr lang="ru-RU">
                <a:solidFill>
                  <a:srgbClr val="2A2A2A"/>
                </a:solidFill>
                <a:latin typeface="Helvetica"/>
              </a:rPr>
            </a:br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A7E0C17-7225-4BA8-9671-405E5A02E7B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648196" y="1825627"/>
            <a:ext cx="7210428" cy="4514456"/>
          </a:xfrm>
        </p:spPr>
        <p:txBody>
          <a:bodyPr>
            <a:normAutofit/>
          </a:bodyPr>
          <a:lstStyle/>
          <a:p>
            <a:pPr lvl="0"/>
            <a:r>
              <a:rPr lang="ru-RU">
                <a:solidFill>
                  <a:srgbClr val="2A2A2A"/>
                </a:solidFill>
                <a:latin typeface="Helvetica"/>
              </a:rPr>
              <a:t>Картина «Старец» - пример созерцательных полотен Михаила Васильевича Нестерова. Сам автор подробно описал свой замысел в автобиографии: благочестивый пожилой человек Авраамий пришёл на берег реки, чтобы полюбоваться, сколько красивого создано Господом. Тут и зеркальная гладь воды, и густой дремучий лес, сплошь ельник, и свежая зелёная травка, и протоптанная тропинка.</a:t>
            </a:r>
            <a:endParaRPr lang="ru-RU"/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xmlns="" id="{DF4026C4-A97C-4501-A90F-18A185F8B3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595" y="2075660"/>
            <a:ext cx="4119783" cy="3707800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07D302A-2F54-45D4-9EED-0E7C96526A1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369932" y="677259"/>
            <a:ext cx="10515600" cy="1325559"/>
          </a:xfrm>
        </p:spPr>
        <p:txBody>
          <a:bodyPr>
            <a:normAutofit fontScale="90000"/>
          </a:bodyPr>
          <a:lstStyle/>
          <a:p>
            <a:pPr lvl="0"/>
            <a:r>
              <a:rPr lang="ru-RU">
                <a:solidFill>
                  <a:srgbClr val="2A2A2A"/>
                </a:solidFill>
                <a:latin typeface="Helvetica"/>
              </a:rPr>
              <a:t>«За приворотным зельем»</a:t>
            </a:r>
            <a:br>
              <a:rPr lang="ru-RU">
                <a:solidFill>
                  <a:srgbClr val="2A2A2A"/>
                </a:solidFill>
                <a:latin typeface="Helvetica"/>
              </a:rPr>
            </a:br>
            <a:endParaRPr lang="ru-RU"/>
          </a:p>
        </p:txBody>
      </p:sp>
      <p:pic>
        <p:nvPicPr>
          <p:cNvPr id="3" name="Рисунок 4">
            <a:extLst>
              <a:ext uri="{FF2B5EF4-FFF2-40B4-BE49-F238E27FC236}">
                <a16:creationId xmlns:a16="http://schemas.microsoft.com/office/drawing/2014/main" xmlns="" id="{97E99CBD-ADEA-4A1A-9B43-8B182C51D8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240" y="1912019"/>
            <a:ext cx="4411093" cy="3969986"/>
          </a:xfrm>
        </p:spPr>
      </p:pic>
      <p:sp>
        <p:nvSpPr>
          <p:cNvPr id="4" name="TextBox 13">
            <a:extLst>
              <a:ext uri="{FF2B5EF4-FFF2-40B4-BE49-F238E27FC236}">
                <a16:creationId xmlns:a16="http://schemas.microsoft.com/office/drawing/2014/main" xmlns="" id="{BBA0644C-DD18-4332-A40C-A325E584DC7F}"/>
              </a:ext>
            </a:extLst>
          </p:cNvPr>
          <p:cNvSpPr txBox="1"/>
          <p:nvPr/>
        </p:nvSpPr>
        <p:spPr>
          <a:xfrm>
            <a:off x="5339949" y="2103019"/>
            <a:ext cx="5750716" cy="30469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400" b="0" i="0" u="none" strike="noStrike" kern="1200" cap="none" spc="0" baseline="0">
                <a:solidFill>
                  <a:srgbClr val="2A2A2A"/>
                </a:solidFill>
                <a:uFillTx/>
                <a:latin typeface="Helvetica"/>
              </a:rPr>
              <a:t> На представленной картине мы видим любопытную сцену – молодая девушка пришла к странноватому старцу за любовным зельем. Девушка влюбилась, но милый сердцу человек, не отвечает ей взаимностью. Оттого героиня пришла за помощь к местному колдуну. </a:t>
            </a:r>
            <a:endParaRPr lang="ru-RU" sz="24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6">
            <a:extLst>
              <a:ext uri="{FF2B5EF4-FFF2-40B4-BE49-F238E27FC236}">
                <a16:creationId xmlns:a16="http://schemas.microsoft.com/office/drawing/2014/main" xmlns="" id="{64725652-4D8F-4035-948B-03108C352A5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676400" y="714356"/>
            <a:ext cx="10515600" cy="1325559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>
                <a:solidFill>
                  <a:srgbClr val="2A2A2A"/>
                </a:solidFill>
                <a:latin typeface="Helvetica"/>
              </a:rPr>
              <a:t>«Видение отроку Варфоломею»</a:t>
            </a:r>
            <a:br>
              <a:rPr lang="ru-RU" dirty="0">
                <a:solidFill>
                  <a:srgbClr val="2A2A2A"/>
                </a:solidFill>
                <a:latin typeface="Helvetica"/>
              </a:rPr>
            </a:br>
            <a:endParaRPr lang="ru-RU" dirty="0"/>
          </a:p>
        </p:txBody>
      </p:sp>
      <p:pic>
        <p:nvPicPr>
          <p:cNvPr id="2" name="Рисунок 8">
            <a:extLst>
              <a:ext uri="{FF2B5EF4-FFF2-40B4-BE49-F238E27FC236}">
                <a16:creationId xmlns:a16="http://schemas.microsoft.com/office/drawing/2014/main" xmlns="" id="{010E36E7-2D72-45C1-B2C2-77A84B7BA2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9499" y="1825627"/>
            <a:ext cx="4490398" cy="4041355"/>
          </a:xfrm>
        </p:spPr>
      </p:pic>
      <p:sp>
        <p:nvSpPr>
          <p:cNvPr id="4" name="TextBox 9">
            <a:extLst>
              <a:ext uri="{FF2B5EF4-FFF2-40B4-BE49-F238E27FC236}">
                <a16:creationId xmlns:a16="http://schemas.microsoft.com/office/drawing/2014/main" xmlns="" id="{D03D035E-B6F5-4723-B1FF-9967BE81084E}"/>
              </a:ext>
            </a:extLst>
          </p:cNvPr>
          <p:cNvSpPr txBox="1"/>
          <p:nvPr/>
        </p:nvSpPr>
        <p:spPr>
          <a:xfrm>
            <a:off x="5184574" y="2514600"/>
            <a:ext cx="1828800" cy="18288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TextBox 10">
            <a:extLst>
              <a:ext uri="{FF2B5EF4-FFF2-40B4-BE49-F238E27FC236}">
                <a16:creationId xmlns:a16="http://schemas.microsoft.com/office/drawing/2014/main" xmlns="" id="{EAEDADB7-B019-4C0E-B810-1D506BB99A95}"/>
              </a:ext>
            </a:extLst>
          </p:cNvPr>
          <p:cNvSpPr txBox="1"/>
          <p:nvPr/>
        </p:nvSpPr>
        <p:spPr>
          <a:xfrm>
            <a:off x="5473945" y="1464292"/>
            <a:ext cx="5937976" cy="489364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400" b="0" i="0" u="none" strike="noStrike" kern="1200" cap="none" spc="0" baseline="0">
                <a:solidFill>
                  <a:srgbClr val="2A2A2A"/>
                </a:solidFill>
                <a:uFillTx/>
                <a:latin typeface="Helvetica"/>
              </a:rPr>
              <a:t> В основе картины лежит сюжет из жизнеописания «Сергия Преподобного». Юный отрок Варфоломей, который отправился в поле за лошадьми по наказу отца, встретил ангела в образе инока. Ангел совершал молитву под деревом. Мальчик терпеливо ждал. По окончанию молитвы, старец благословил Варфоломея и спросил, чего тот хочет попросить у Господа, на что мальчик ответил, что хочет стать грамотным.</a:t>
            </a:r>
            <a:endParaRPr lang="ru-RU" sz="24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F86FDF6-9659-4A7D-8DA8-3E2DB3EF5CD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23902" y="857232"/>
            <a:ext cx="10515600" cy="1254121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dirty="0">
                <a:solidFill>
                  <a:srgbClr val="2A2A2A"/>
                </a:solidFill>
                <a:latin typeface="Helvetica"/>
              </a:rPr>
              <a:t>«На горах»</a:t>
            </a:r>
            <a:br>
              <a:rPr lang="ru-RU" dirty="0">
                <a:solidFill>
                  <a:srgbClr val="2A2A2A"/>
                </a:solidFill>
                <a:latin typeface="Helvetica"/>
              </a:rPr>
            </a:br>
            <a:endParaRPr lang="ru-RU" dirty="0"/>
          </a:p>
        </p:txBody>
      </p:sp>
      <p:pic>
        <p:nvPicPr>
          <p:cNvPr id="3" name="Рисунок 4">
            <a:extLst>
              <a:ext uri="{FF2B5EF4-FFF2-40B4-BE49-F238E27FC236}">
                <a16:creationId xmlns:a16="http://schemas.microsoft.com/office/drawing/2014/main" xmlns="" id="{F3E7289F-C0B2-4561-BE2A-D6A9BF8E0E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4325" y="1825627"/>
            <a:ext cx="4658868" cy="4192981"/>
          </a:xfrm>
        </p:spPr>
      </p:pic>
      <p:sp>
        <p:nvSpPr>
          <p:cNvPr id="4" name="TextBox 5">
            <a:extLst>
              <a:ext uri="{FF2B5EF4-FFF2-40B4-BE49-F238E27FC236}">
                <a16:creationId xmlns:a16="http://schemas.microsoft.com/office/drawing/2014/main" xmlns="" id="{504B67AB-96AA-4F30-A647-08660CD78689}"/>
              </a:ext>
            </a:extLst>
          </p:cNvPr>
          <p:cNvSpPr txBox="1"/>
          <p:nvPr/>
        </p:nvSpPr>
        <p:spPr>
          <a:xfrm>
            <a:off x="5141122" y="1932785"/>
            <a:ext cx="6736558" cy="341631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400" b="0" i="0" u="none" strike="noStrike" kern="1200" cap="none" spc="0" baseline="0">
                <a:solidFill>
                  <a:srgbClr val="2A2A2A"/>
                </a:solidFill>
                <a:uFillTx/>
                <a:latin typeface="Helvetica"/>
              </a:rPr>
              <a:t>Картина «На горах» - одна из «глав» трёхчастного цикла Нестерова, куда кроме представленной работы вошли полотна «Великий постриг» и «На Волге». Во всех трёх картинах прослеживается магическая связь человека и среды, и, возможно, поэтому произведение нельзя читать как повествовательный сюжет – всюду видятся скрытые смыслы и намёки. </a:t>
            </a:r>
            <a:endParaRPr lang="ru-RU" sz="24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4">
            <a:extLst>
              <a:ext uri="{FF2B5EF4-FFF2-40B4-BE49-F238E27FC236}">
                <a16:creationId xmlns:a16="http://schemas.microsoft.com/office/drawing/2014/main" xmlns="" id="{50B293BD-A569-40B6-9FEB-8160BC2FD3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0137" y="1137156"/>
            <a:ext cx="4971629" cy="4650181"/>
          </a:xfrm>
        </p:spPr>
      </p:pic>
      <p:pic>
        <p:nvPicPr>
          <p:cNvPr id="3" name="Рисунок 6">
            <a:extLst>
              <a:ext uri="{FF2B5EF4-FFF2-40B4-BE49-F238E27FC236}">
                <a16:creationId xmlns:a16="http://schemas.microsoft.com/office/drawing/2014/main" xmlns="" id="{D3EF71E3-C6FA-4596-8DC0-C17CC9349A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7713" y="1100663"/>
            <a:ext cx="4835127" cy="4686684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TextBox 7">
            <a:extLst>
              <a:ext uri="{FF2B5EF4-FFF2-40B4-BE49-F238E27FC236}">
                <a16:creationId xmlns:a16="http://schemas.microsoft.com/office/drawing/2014/main" xmlns="" id="{EC8067AB-D395-48D5-B355-56449EE8487B}"/>
              </a:ext>
            </a:extLst>
          </p:cNvPr>
          <p:cNvSpPr txBox="1"/>
          <p:nvPr/>
        </p:nvSpPr>
        <p:spPr>
          <a:xfrm>
            <a:off x="7237384" y="5787347"/>
            <a:ext cx="4268391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Картина «На Волге»</a:t>
            </a:r>
          </a:p>
        </p:txBody>
      </p:sp>
      <p:sp>
        <p:nvSpPr>
          <p:cNvPr id="5" name="TextBox 8">
            <a:extLst>
              <a:ext uri="{FF2B5EF4-FFF2-40B4-BE49-F238E27FC236}">
                <a16:creationId xmlns:a16="http://schemas.microsoft.com/office/drawing/2014/main" xmlns="" id="{5F497C54-E5C9-4269-BE3A-B7910D83C4FE}"/>
              </a:ext>
            </a:extLst>
          </p:cNvPr>
          <p:cNvSpPr txBox="1"/>
          <p:nvPr/>
        </p:nvSpPr>
        <p:spPr>
          <a:xfrm>
            <a:off x="5184574" y="2514600"/>
            <a:ext cx="1828800" cy="182880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TextBox 9">
            <a:extLst>
              <a:ext uri="{FF2B5EF4-FFF2-40B4-BE49-F238E27FC236}">
                <a16:creationId xmlns:a16="http://schemas.microsoft.com/office/drawing/2014/main" xmlns="" id="{935E1A8F-001C-444C-8570-F2223A06C10A}"/>
              </a:ext>
            </a:extLst>
          </p:cNvPr>
          <p:cNvSpPr txBox="1"/>
          <p:nvPr/>
        </p:nvSpPr>
        <p:spPr>
          <a:xfrm>
            <a:off x="1319808" y="5765886"/>
            <a:ext cx="5167914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4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Картина «Великий постриг»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A7E7780-B688-433C-98CB-7FED84902D6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66712" y="214290"/>
            <a:ext cx="10515600" cy="1071570"/>
          </a:xfrm>
        </p:spPr>
        <p:txBody>
          <a:bodyPr/>
          <a:lstStyle/>
          <a:p>
            <a:pPr lvl="0" algn="ctr"/>
            <a:r>
              <a:rPr lang="ru-RU" b="1" dirty="0" smtClean="0"/>
              <a:t>Последние </a:t>
            </a:r>
            <a:r>
              <a:rPr lang="ru-RU" b="1" dirty="0"/>
              <a:t>годы жизни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1518B2F-5585-4237-B60F-F4B6E893668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0" y="1357299"/>
            <a:ext cx="11986558" cy="2357454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>
                <a:solidFill>
                  <a:srgbClr val="575757"/>
                </a:solidFill>
                <a:latin typeface="tahoma" pitchFamily="34"/>
              </a:rPr>
              <a:t>Судьба художника непроста. Лишившись жены, он, все же, смог воспитать дочь. К сожалению, в 1938 году, дочь была отправлена в ссылку в Джамбул, а её муж был объявлен врагом народа и расстрелян.</a:t>
            </a:r>
          </a:p>
          <a:p>
            <a:pPr lvl="0"/>
            <a:r>
              <a:rPr lang="ru-RU" dirty="0">
                <a:solidFill>
                  <a:srgbClr val="575757"/>
                </a:solidFill>
                <a:latin typeface="tahoma" pitchFamily="34"/>
              </a:rPr>
              <a:t>Перед своей смертью, Нестеров написал книгу «Давние дни». Эта книга носила характер сборника воспоминаний художника о своей жизни.  Скончался Михаил Васильевич Нестеров в октябре 1942 года, в Москве. </a:t>
            </a:r>
            <a:r>
              <a:rPr lang="ru-RU" dirty="0">
                <a:solidFill>
                  <a:schemeClr val="tx1">
                    <a:lumMod val="65000"/>
                    <a:lumOff val="35000"/>
                  </a:schemeClr>
                </a:solidFill>
                <a:latin typeface="tahoma" pitchFamily="34"/>
              </a:rPr>
              <a:t>Картины М. Нестерова</a:t>
            </a:r>
            <a:r>
              <a:rPr lang="ru-RU" dirty="0">
                <a:solidFill>
                  <a:srgbClr val="575757"/>
                </a:solidFill>
                <a:latin typeface="tahoma" pitchFamily="34"/>
              </a:rPr>
              <a:t> - достояние всего народа.</a:t>
            </a:r>
          </a:p>
          <a:p>
            <a:pPr lvl="0"/>
            <a:endParaRPr lang="ru-RU" dirty="0"/>
          </a:p>
        </p:txBody>
      </p:sp>
      <p:pic>
        <p:nvPicPr>
          <p:cNvPr id="4" name="Рисунок 4">
            <a:extLst>
              <a:ext uri="{FF2B5EF4-FFF2-40B4-BE49-F238E27FC236}">
                <a16:creationId xmlns:a16="http://schemas.microsoft.com/office/drawing/2014/main" xmlns="" id="{6E822EE6-A6DA-4C1B-8637-BAF51E6572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5604" y="3571876"/>
            <a:ext cx="5357850" cy="3143272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323</Words>
  <Application>Microsoft Office PowerPoint</Application>
  <PresentationFormat>Произвольный</PresentationFormat>
  <Paragraphs>18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Духовная жизнь серебряного века. Живопись. М.В.Нестеров.</vt:lpstr>
      <vt:lpstr>Биография Нестерова</vt:lpstr>
      <vt:lpstr>«Старец. Раб Божий Авраамий» </vt:lpstr>
      <vt:lpstr>«За приворотным зельем» </vt:lpstr>
      <vt:lpstr>«Видение отроку Варфоломею» </vt:lpstr>
      <vt:lpstr>«На горах» </vt:lpstr>
      <vt:lpstr>Слайд 7</vt:lpstr>
      <vt:lpstr>Последние годы жизни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Духовная жизнь серебряного века. Живопись. М.В.Нестеров.</dc:title>
  <dc:creator>Неизвестный пользователь</dc:creator>
  <cp:lastModifiedBy>User</cp:lastModifiedBy>
  <cp:revision>6</cp:revision>
  <dcterms:created xsi:type="dcterms:W3CDTF">2018-10-14T13:01:36Z</dcterms:created>
  <dcterms:modified xsi:type="dcterms:W3CDTF">2018-10-16T12:05:03Z</dcterms:modified>
</cp:coreProperties>
</file>