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5%D1%82%D0%B5%D1%80%D0%B1%D1%83%D1%80%D0%B3%D1%81%D0%BA%D0%B0%D1%8F_%D0%B0%D0%BA%D0%B0%D0%B4%D0%B5%D0%BC%D0%B8%D1%8F_%D0%BD%D0%B0%D1%83%D0%BA" TargetMode="External"/><Relationship Id="rId3" Type="http://schemas.openxmlformats.org/officeDocument/2006/relationships/hyperlink" Target="https://ru.wikipedia.org/wiki/9_%D1%81%D0%B5%D0%BD%D1%82%D1%8F%D0%B1%D1%80%D1%8F" TargetMode="External"/><Relationship Id="rId7" Type="http://schemas.openxmlformats.org/officeDocument/2006/relationships/hyperlink" Target="https://ru.wikipedia.org/wiki/%D0%A7%D0%BB%D0%B5%D0%BD-%D0%BA%D0%BE%D1%80%D1%80%D0%B5%D1%81%D0%BF%D0%BE%D0%BD%D0%B4%D0%B5%D0%BD%D1%82" TargetMode="External"/><Relationship Id="rId2" Type="http://schemas.openxmlformats.org/officeDocument/2006/relationships/hyperlink" Target="https://ru.wikipedia.org/wiki/%D0%A2%D0%BE%D0%BB%D1%81%D1%82%D0%BE%D0%B9,_%D0%9B%D0%B5%D0%B2_%D0%9D%D0%B8%D0%BA%D0%BE%D0%BB%D0%B0%D0%B5%D0%B2%D0%B8%D1%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u.wikipedia.org/wiki/%D0%A0%D1%83%D1%81%D1%81%D0%BA%D0%B0%D1%8F_%D1%84%D0%B8%D0%BB%D0%BE%D1%81%D0%BE%D1%84%D0%B8%D1%8F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ru.wikipedia.org/wiki/%D0%A0%D1%83%D1%81%D1%81%D0%BA%D0%B0%D1%8F_%D0%BB%D0%B8%D1%82%D0%B5%D1%80%D0%B0%D1%82%D1%83%D1%80%D0%B0" TargetMode="External"/><Relationship Id="rId10" Type="http://schemas.openxmlformats.org/officeDocument/2006/relationships/hyperlink" Target="https://ru.wikipedia.org/wiki/%D0%9D%D0%BE%D0%B1%D0%B5%D0%BB%D0%B5%D0%B2%D1%81%D0%BA%D0%B0%D1%8F_%D0%BF%D1%80%D0%B5%D0%BC%D0%B8%D1%8F_%D0%BF%D0%BE_%D0%BB%D0%B8%D1%82%D0%B5%D1%80%D0%B0%D1%82%D1%83%D1%80%D0%B5" TargetMode="External"/><Relationship Id="rId4" Type="http://schemas.openxmlformats.org/officeDocument/2006/relationships/hyperlink" Target="https://ru.wikipedia.org/wiki/1828_%D0%B3%D0%BE%D0%B4" TargetMode="External"/><Relationship Id="rId9" Type="http://schemas.openxmlformats.org/officeDocument/2006/relationships/hyperlink" Target="https://ru.wikipedia.org/wiki/187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8%D0%B0%D0%BC%D0%B8%D0%BB%D1%8C" TargetMode="External"/><Relationship Id="rId2" Type="http://schemas.openxmlformats.org/officeDocument/2006/relationships/hyperlink" Target="https://ru.wikipedia.org/wiki/%D0%AE%D0%BD%D0%BA%D0%B5%D1%80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hyperlink" Target="https://ru.wikipedia.org/wiki/%D0%93%D0%B5%D0%BE%D1%80%D0%B3%D0%B8%D0%B5%D0%B2%D1%81%D0%BA%D0%B8%D0%B9_%D0%BA%D1%80%D0%B5%D1%81%D1%8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D%D0%B0%D0%BF%D0%BE%D0%BB%D0%B5%D0%BE%D0%BD" TargetMode="External"/><Relationship Id="rId2" Type="http://schemas.openxmlformats.org/officeDocument/2006/relationships/hyperlink" Target="https://ru.wikipedia.org/wiki/%D0%9F%D0%B0%D1%80%D0%B8%D0%B6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hyperlink" Target="https://ru.wikipedia.org/wiki/%D0%96%D0%B5%D0%BD%D0%B5%D0%B2%D1%81%D0%BA%D0%BE%D0%B5_%D0%BE%D0%B7%D0%B5%D1%80%D0%BE" TargetMode="External"/><Relationship Id="rId4" Type="http://schemas.openxmlformats.org/officeDocument/2006/relationships/hyperlink" Target="https://ru.wikipedia.org/wiki/%D0%93%D0%B8%D0%BB%D1%8C%D0%BE%D1%82%D0%B8%D0%BD%D0%B8%D1%80%D0%BE%D0%B2%D0%B0%D0%BD%D0%B8%D0%B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23_%D1%81%D0%B5%D0%BD%D1%82%D1%8F%D0%B1%D1%80%D1%8F" TargetMode="External"/><Relationship Id="rId2" Type="http://schemas.openxmlformats.org/officeDocument/2006/relationships/hyperlink" Target="https://ru.wikipedia.org/wiki/%D0%A2%D0%BE%D0%BB%D1%81%D1%82%D0%B0%D1%8F,_%D0%A1%D0%BE%D1%84%D1%8C%D1%8F_%D0%90%D0%BD%D0%B4%D1%80%D0%B5%D0%B5%D0%B2%D0%BD%D0%B0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hyperlink" Target="https://ru.wikipedia.org/wiki/1862_%D0%B3%D0%BE%D0%B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1%83%D1%88%D0%BA%D0%B8%D0%BD,_%D0%90%D0%BB%D0%B5%D0%BA%D1%81%D0%B0%D0%BD%D0%B4%D1%80_%D0%A1%D0%B5%D1%80%D0%B3%D0%B5%D0%B5%D0%B2%D0%B8%D1%87" TargetMode="External"/><Relationship Id="rId2" Type="http://schemas.openxmlformats.org/officeDocument/2006/relationships/hyperlink" Target="https://ru.wikipedia.org/wiki/%D0%93%D0%BE%D0%B3%D0%BE%D0%BB%D1%8C,_%D0%9D%D0%B8%D0%BA%D0%BE%D0%BB%D0%B0%D0%B9_%D0%92%D0%B0%D1%81%D0%B8%D0%BB%D1%8C%D0%B5%D0%B2%D0%B8%D1%87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eg"/><Relationship Id="rId5" Type="http://schemas.openxmlformats.org/officeDocument/2006/relationships/hyperlink" Target="https://ru.wikipedia.org/wiki/%D0%A1%D0%B0%D0%BC%D0%BE%D1%83%D0%B1%D0%B8%D0%B9%D1%81%D1%82%D0%B2%D0%BE" TargetMode="External"/><Relationship Id="rId4" Type="http://schemas.openxmlformats.org/officeDocument/2006/relationships/hyperlink" Target="https://ru.wikipedia.org/wiki/%D0%9C%D0%BE%D0%BB%D1%8C%D0%B5%D1%8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по истории России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Ученика 9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ru-RU" dirty="0" smtClean="0">
                <a:solidFill>
                  <a:schemeClr val="tx1"/>
                </a:solidFill>
              </a:rPr>
              <a:t>Б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r>
              <a:rPr lang="ru-RU" dirty="0" smtClean="0">
                <a:solidFill>
                  <a:schemeClr val="tx1"/>
                </a:solidFill>
              </a:rPr>
              <a:t>класса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МБОУ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Поздова</a:t>
            </a:r>
            <a:r>
              <a:rPr lang="ru-RU" dirty="0" smtClean="0">
                <a:solidFill>
                  <a:schemeClr val="tx1"/>
                </a:solidFill>
              </a:rPr>
              <a:t>   Данила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Биография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2060848"/>
            <a:ext cx="5868143" cy="4797152"/>
          </a:xfrm>
        </p:spPr>
        <p:txBody>
          <a:bodyPr>
            <a:normAutofit/>
          </a:bodyPr>
          <a:lstStyle/>
          <a:p>
            <a:r>
              <a:rPr lang="ru-RU" b="1" dirty="0" smtClean="0"/>
              <a:t>Лев Николаевич </a:t>
            </a:r>
            <a:r>
              <a:rPr lang="ru-RU" b="1" dirty="0" err="1" smtClean="0"/>
              <a:t>Толсто́й</a:t>
            </a:r>
            <a:r>
              <a:rPr lang="ru-RU" baseline="30000" dirty="0" smtClean="0">
                <a:hlinkClick r:id="rId2"/>
              </a:rPr>
              <a:t>[К 1]</a:t>
            </a:r>
            <a:r>
              <a:rPr lang="ru-RU" dirty="0" smtClean="0"/>
              <a:t> (28 августа [</a:t>
            </a:r>
            <a:r>
              <a:rPr lang="ru-RU" dirty="0" smtClean="0">
                <a:hlinkClick r:id="rId3" tooltip="9 сентября"/>
              </a:rPr>
              <a:t>9 сентября</a:t>
            </a:r>
            <a:r>
              <a:rPr lang="ru-RU" dirty="0" smtClean="0"/>
              <a:t>] </a:t>
            </a:r>
            <a:r>
              <a:rPr lang="ru-RU" dirty="0" smtClean="0">
                <a:hlinkClick r:id="rId4" tooltip="1828 год"/>
              </a:rPr>
              <a:t>1828</a:t>
            </a:r>
            <a:r>
              <a:rPr lang="ru-RU" dirty="0" smtClean="0"/>
              <a:t>,— </a:t>
            </a:r>
            <a:r>
              <a:rPr lang="ru-RU" dirty="0" smtClean="0"/>
              <a:t>один из наиболее известных </a:t>
            </a:r>
            <a:r>
              <a:rPr lang="ru-RU" dirty="0" smtClean="0">
                <a:hlinkClick r:id="rId5" tooltip="Русская литература"/>
              </a:rPr>
              <a:t>русских писателей</a:t>
            </a:r>
            <a:r>
              <a:rPr lang="ru-RU" dirty="0" smtClean="0"/>
              <a:t> и </a:t>
            </a:r>
            <a:r>
              <a:rPr lang="ru-RU" dirty="0" smtClean="0">
                <a:hlinkClick r:id="rId6" tooltip="Русская философия"/>
              </a:rPr>
              <a:t>мыслителей</a:t>
            </a:r>
            <a:r>
              <a:rPr lang="ru-RU" dirty="0" smtClean="0"/>
              <a:t>, один из величайших писателей-романистов </a:t>
            </a:r>
            <a:r>
              <a:rPr lang="ru-RU" dirty="0" smtClean="0"/>
              <a:t>мира. </a:t>
            </a:r>
            <a:r>
              <a:rPr lang="ru-RU" dirty="0" smtClean="0">
                <a:hlinkClick r:id="rId7" tooltip="Член-корреспондент"/>
              </a:rPr>
              <a:t>Член-корреспондент</a:t>
            </a:r>
            <a:r>
              <a:rPr lang="ru-RU" dirty="0" smtClean="0"/>
              <a:t> </a:t>
            </a:r>
            <a:r>
              <a:rPr lang="ru-RU" dirty="0" smtClean="0">
                <a:hlinkClick r:id="rId8" tooltip="Петербургская академия наук"/>
              </a:rPr>
              <a:t>Императорской Академии наук</a:t>
            </a:r>
            <a:r>
              <a:rPr lang="ru-RU" dirty="0" smtClean="0"/>
              <a:t> (</a:t>
            </a:r>
            <a:r>
              <a:rPr lang="ru-RU" dirty="0" smtClean="0">
                <a:hlinkClick r:id="rId9" tooltip="1873"/>
              </a:rPr>
              <a:t>1873</a:t>
            </a:r>
            <a:r>
              <a:rPr lang="ru-RU" dirty="0" smtClean="0"/>
              <a:t>). </a:t>
            </a:r>
            <a:r>
              <a:rPr lang="ru-RU" dirty="0" smtClean="0"/>
              <a:t>Был номинирован на </a:t>
            </a:r>
            <a:r>
              <a:rPr lang="ru-RU" dirty="0" smtClean="0">
                <a:hlinkClick r:id="rId10" tooltip="Нобелевская премия по литературе"/>
              </a:rPr>
              <a:t>Нобелевскую премию по литературе</a:t>
            </a:r>
            <a:r>
              <a:rPr lang="ru-RU" dirty="0" smtClean="0"/>
              <a:t> (1902, 1903, 1904, 1905). Впоследствии отказался от дальнейшей номинации.</a:t>
            </a:r>
            <a:endParaRPr lang="ru-RU" dirty="0"/>
          </a:p>
        </p:txBody>
      </p:sp>
      <p:pic>
        <p:nvPicPr>
          <p:cNvPr id="2050" name="Picture 2" descr="C:\Users\7\Downloads\1464775806_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2060848"/>
            <a:ext cx="3347864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Образование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132856"/>
            <a:ext cx="5436096" cy="4725144"/>
          </a:xfrm>
        </p:spPr>
        <p:txBody>
          <a:bodyPr>
            <a:normAutofit/>
          </a:bodyPr>
          <a:lstStyle/>
          <a:p>
            <a:r>
              <a:rPr lang="ru-RU" dirty="0" smtClean="0"/>
              <a:t>В возрасте 15-и лет, в 1843 году, вслед за братом Дмитрием, поступил в число студентов Казанского университета, где профессорствовали на математическом факультете Лобачевский, а на Восточном — Ковалевский. До 1847 года готовился здесь к поступлению на единственный в России того времени Восточный факультет по разряду арабско-турецкой словесности. На вступительных экзаменах он, в частности, показал отличные результаты по обязательному для поступления «турецко-татарскому языку».</a:t>
            </a:r>
            <a:endParaRPr lang="ru-RU" dirty="0"/>
          </a:p>
        </p:txBody>
      </p:sp>
      <p:pic>
        <p:nvPicPr>
          <p:cNvPr id="3074" name="Picture 2" descr="C:\Users\7\Downloads\TOLSTOI_Aleksei_Nikolaevich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060848"/>
            <a:ext cx="3707904" cy="47971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Военная служба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1412776"/>
            <a:ext cx="5148064" cy="5445224"/>
          </a:xfrm>
        </p:spPr>
        <p:txBody>
          <a:bodyPr>
            <a:normAutofit/>
          </a:bodyPr>
          <a:lstStyle/>
          <a:p>
            <a:r>
              <a:rPr lang="ru-RU" dirty="0" smtClean="0"/>
              <a:t>Будучи </a:t>
            </a:r>
            <a:r>
              <a:rPr lang="ru-RU" dirty="0" smtClean="0">
                <a:hlinkClick r:id="rId2" tooltip="Юнкер"/>
              </a:rPr>
              <a:t>юнкером</a:t>
            </a:r>
            <a:r>
              <a:rPr lang="ru-RU" dirty="0" smtClean="0"/>
              <a:t>, Лев Николаевич оставался два года на Кавказе, где участвовал во многих стычках с горцами, возглавляемыми </a:t>
            </a:r>
            <a:r>
              <a:rPr lang="ru-RU" dirty="0" smtClean="0">
                <a:hlinkClick r:id="rId3" tooltip="Шамиль"/>
              </a:rPr>
              <a:t>Шамилем</a:t>
            </a:r>
            <a:r>
              <a:rPr lang="ru-RU" dirty="0" smtClean="0"/>
              <a:t>, и подвергался опасностям военной кавказской жизни. Он имел право на </a:t>
            </a:r>
            <a:r>
              <a:rPr lang="ru-RU" dirty="0" smtClean="0">
                <a:hlinkClick r:id="rId4" tooltip="Георгиевский крест"/>
              </a:rPr>
              <a:t>Георгиевский крест</a:t>
            </a:r>
            <a:r>
              <a:rPr lang="ru-RU" dirty="0" smtClean="0"/>
              <a:t>, однако в соответствии со своими убеждениями «уступил» его сослуживцу-солдату, посчитав, что существенное облегчение условий службы сослуживца стоит выше личного тщеславия. </a:t>
            </a:r>
            <a:endParaRPr lang="ru-RU" dirty="0"/>
          </a:p>
        </p:txBody>
      </p:sp>
      <p:pic>
        <p:nvPicPr>
          <p:cNvPr id="4098" name="Picture 2" descr="C:\Users\7\Downloads\c52b46dfe13bdbc9332c631a6dy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412776"/>
            <a:ext cx="3995936" cy="54452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Путешествия по Европе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4644007" cy="5373216"/>
          </a:xfrm>
        </p:spPr>
        <p:txBody>
          <a:bodyPr>
            <a:normAutofit/>
          </a:bodyPr>
          <a:lstStyle/>
          <a:p>
            <a:r>
              <a:rPr lang="ru-RU" dirty="0" smtClean="0"/>
              <a:t>В первой заграничной поездке он посетил </a:t>
            </a:r>
            <a:r>
              <a:rPr lang="ru-RU" dirty="0" smtClean="0">
                <a:hlinkClick r:id="rId2" tooltip="Париж"/>
              </a:rPr>
              <a:t>Париж</a:t>
            </a:r>
            <a:r>
              <a:rPr lang="ru-RU" dirty="0" smtClean="0"/>
              <a:t>, где его ужаснул культ </a:t>
            </a:r>
            <a:r>
              <a:rPr lang="ru-RU" dirty="0" smtClean="0">
                <a:hlinkClick r:id="rId3" tooltip="Наполеон"/>
              </a:rPr>
              <a:t>Наполеона I</a:t>
            </a:r>
            <a:r>
              <a:rPr lang="ru-RU" dirty="0" smtClean="0"/>
              <a:t> («Обоготворение злодея, ужасно»), в то же время он посещал балы, музеи, восхищался «чувством социальной свободы». Однако присутствие на </a:t>
            </a:r>
            <a:r>
              <a:rPr lang="ru-RU" dirty="0" smtClean="0">
                <a:hlinkClick r:id="rId4" tooltip="Гильотинирование"/>
              </a:rPr>
              <a:t>гильотинировании</a:t>
            </a:r>
            <a:r>
              <a:rPr lang="ru-RU" dirty="0" smtClean="0"/>
              <a:t> произвело столь тяжкое впечатление, что Толстой покинул Париж и отправился в места, связанные с французским писателем и мыслителем Ж.-Ж. Руссо — на </a:t>
            </a:r>
            <a:r>
              <a:rPr lang="ru-RU" dirty="0" smtClean="0">
                <a:hlinkClick r:id="rId5" tooltip="Женевское озеро"/>
              </a:rPr>
              <a:t>Женевское озеро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122" name="Picture 2" descr="C:\Users\7\Downloads\TOLSTOI_Lev_Nikolaevich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1412776"/>
            <a:ext cx="4427984" cy="54452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         Семья</a:t>
            </a:r>
            <a:br>
              <a:rPr lang="ru-RU" b="0" dirty="0" smtClean="0"/>
            </a:br>
            <a:r>
              <a:rPr lang="ru-RU" b="0" dirty="0" smtClean="0"/>
              <a:t> </a:t>
            </a:r>
            <a:br>
              <a:rPr lang="ru-RU" b="0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5" y="1412776"/>
            <a:ext cx="4824536" cy="544522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Лев </a:t>
            </a:r>
            <a:r>
              <a:rPr lang="ru-RU" dirty="0" smtClean="0"/>
              <a:t>Николаевич с юношеских лет был знаком с Любовью Александровной </a:t>
            </a:r>
            <a:r>
              <a:rPr lang="ru-RU" dirty="0" err="1" smtClean="0"/>
              <a:t>Иславиной</a:t>
            </a:r>
            <a:r>
              <a:rPr lang="ru-RU" dirty="0" smtClean="0"/>
              <a:t>, в замужестве Берс (1826—1886), любил играть с её детьми Лизой, Соней и Таней. Когда дочери Берсов подросли, Лев Николаевич задумался над женитьбой на старшей дочери Лизе, долго колебался, пока не сделал выбор в пользу средней дочери Софьи. </a:t>
            </a:r>
            <a:r>
              <a:rPr lang="ru-RU" dirty="0" smtClean="0">
                <a:hlinkClick r:id="rId2" tooltip="Толстая, Софья Андреевна"/>
              </a:rPr>
              <a:t>Софья Андреевна</a:t>
            </a:r>
            <a:r>
              <a:rPr lang="ru-RU" dirty="0" smtClean="0"/>
              <a:t> ответила согласием, когда ей было 18 лет, а графу 34 года, и </a:t>
            </a:r>
            <a:r>
              <a:rPr lang="ru-RU" dirty="0" smtClean="0">
                <a:hlinkClick r:id="rId3" tooltip="23 сентября"/>
              </a:rPr>
              <a:t>23 сентября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862 год"/>
              </a:rPr>
              <a:t>1862 года</a:t>
            </a:r>
            <a:r>
              <a:rPr lang="ru-RU" dirty="0" smtClean="0"/>
              <a:t> Лев Николаевич женился на </a:t>
            </a:r>
            <a:r>
              <a:rPr lang="ru-RU" dirty="0" smtClean="0"/>
              <a:t>ней, </a:t>
            </a:r>
            <a:r>
              <a:rPr lang="ru-RU" dirty="0" smtClean="0"/>
              <a:t>предварительно признавшись в своих добрачных связях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6146" name="Picture 2" descr="C:\Users\7\Downloads\Family_of_L._Tolsto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340768"/>
            <a:ext cx="4139952" cy="55172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Духовный кризис и </a:t>
            </a:r>
            <a:br>
              <a:rPr lang="ru-RU" dirty="0" smtClean="0"/>
            </a:br>
            <a:r>
              <a:rPr lang="ru-RU" dirty="0" smtClean="0"/>
              <a:t>       проповедничество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060848"/>
            <a:ext cx="6012160" cy="4797152"/>
          </a:xfrm>
        </p:spPr>
        <p:txBody>
          <a:bodyPr>
            <a:normAutofit/>
          </a:bodyPr>
          <a:lstStyle/>
          <a:p>
            <a:r>
              <a:rPr lang="ru-RU" dirty="0" smtClean="0"/>
              <a:t>В своей работе «Исповедь» Толстой писал, что с конца 1870-х годов он стал нередко мучиться неразрешимыми вопросами: «</a:t>
            </a:r>
            <a:r>
              <a:rPr lang="ru-RU" i="1" dirty="0" smtClean="0"/>
              <a:t>Ну, хорошо, у тебя будет 6000 десятин в Самарской губернии — 300 голов лошадей, а потом?</a:t>
            </a:r>
            <a:r>
              <a:rPr lang="ru-RU" dirty="0" smtClean="0"/>
              <a:t>»; в сфере литературной: «</a:t>
            </a:r>
            <a:r>
              <a:rPr lang="ru-RU" i="1" dirty="0" smtClean="0"/>
              <a:t>Ну, хорошо, ты будешь славнее </a:t>
            </a:r>
            <a:r>
              <a:rPr lang="ru-RU" i="1" dirty="0" smtClean="0">
                <a:hlinkClick r:id="rId2" tooltip="Гоголь, Николай Васильевич"/>
              </a:rPr>
              <a:t>Гоголя</a:t>
            </a:r>
            <a:r>
              <a:rPr lang="ru-RU" i="1" dirty="0" smtClean="0"/>
              <a:t>, </a:t>
            </a:r>
            <a:r>
              <a:rPr lang="ru-RU" i="1" dirty="0" smtClean="0">
                <a:hlinkClick r:id="rId3" tooltip="Пушкин, Александр Сергеевич"/>
              </a:rPr>
              <a:t>Пушкина</a:t>
            </a:r>
            <a:r>
              <a:rPr lang="ru-RU" i="1" dirty="0" smtClean="0"/>
              <a:t>, Шекспира, </a:t>
            </a:r>
            <a:r>
              <a:rPr lang="ru-RU" i="1" dirty="0" smtClean="0">
                <a:hlinkClick r:id="rId4" tooltip="Мольер"/>
              </a:rPr>
              <a:t>Мольера</a:t>
            </a:r>
            <a:r>
              <a:rPr lang="ru-RU" dirty="0" smtClean="0"/>
              <a:t>. </a:t>
            </a:r>
            <a:r>
              <a:rPr lang="ru-RU" dirty="0" smtClean="0"/>
              <a:t>Начиная думать о воспитании детей, он спрашивал себя: «</a:t>
            </a:r>
            <a:r>
              <a:rPr lang="ru-RU" i="1" dirty="0" smtClean="0"/>
              <a:t>зачем</a:t>
            </a:r>
            <a:r>
              <a:rPr lang="ru-RU" i="1" dirty="0" smtClean="0"/>
              <a:t>?</a:t>
            </a:r>
            <a:r>
              <a:rPr lang="ru-RU" dirty="0" smtClean="0"/>
              <a:t>» </a:t>
            </a:r>
            <a:r>
              <a:rPr lang="ru-RU" dirty="0" smtClean="0"/>
              <a:t>Естественным результатом была мысль о </a:t>
            </a:r>
            <a:r>
              <a:rPr lang="ru-RU" dirty="0" smtClean="0">
                <a:hlinkClick r:id="rId5" tooltip="Самоубийство"/>
              </a:rPr>
              <a:t>самоубийстве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7170" name="Picture 2" descr="C:\Users\7\Downloads\vis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50" y="2276872"/>
            <a:ext cx="3143250" cy="45811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988840"/>
            <a:ext cx="7772400" cy="1362075"/>
          </a:xfrm>
        </p:spPr>
        <p:txBody>
          <a:bodyPr/>
          <a:lstStyle/>
          <a:p>
            <a:r>
              <a:rPr lang="ru-RU" dirty="0" smtClean="0"/>
              <a:t>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Смерть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1484784"/>
            <a:ext cx="5004048" cy="5373216"/>
          </a:xfrm>
        </p:spPr>
        <p:txBody>
          <a:bodyPr>
            <a:normAutofit/>
          </a:bodyPr>
          <a:lstStyle/>
          <a:p>
            <a:r>
              <a:rPr lang="ru-RU" dirty="0" smtClean="0"/>
              <a:t>В пять часов утра 20 (7) ноября 1910 года наступило резкое ухудшение состояния. Рядом с больным к тому времени находилась вся семья. Точным ответом на вопрос, когда умер Лев Николаевич Толстой, будет время 6 часов 5 минут утра: больной, не произнеся ни единого слова, скончался. Он умер, не приходя в сознание. В причинах, почему умер Толстой, указывают воспаление легких, которое не перенес ослабленный старостью организма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8194" name="Picture 2" descr="C:\Users\7\Downloads\Dh2Ttj1XcAEtP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66850"/>
            <a:ext cx="4283968" cy="49864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</a:t>
            </a:r>
            <a:r>
              <a:rPr lang="ru-RU" dirty="0" smtClean="0"/>
              <a:t>Спасибо за просмотр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289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Презентация по истории России</vt:lpstr>
      <vt:lpstr>             Биография   </vt:lpstr>
      <vt:lpstr>            Образование  </vt:lpstr>
      <vt:lpstr>           Военная служба    </vt:lpstr>
      <vt:lpstr>     Путешествия по Европе   </vt:lpstr>
      <vt:lpstr>                 Семья     </vt:lpstr>
      <vt:lpstr>        Духовный кризис и         проповедничество   </vt:lpstr>
      <vt:lpstr>                          Смерть    </vt:lpstr>
      <vt:lpstr>         Спасибо за просмотр.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истории России</dc:title>
  <dc:creator>7</dc:creator>
  <cp:lastModifiedBy>7</cp:lastModifiedBy>
  <cp:revision>9</cp:revision>
  <dcterms:created xsi:type="dcterms:W3CDTF">2018-10-14T13:05:56Z</dcterms:created>
  <dcterms:modified xsi:type="dcterms:W3CDTF">2018-10-15T15:04:25Z</dcterms:modified>
</cp:coreProperties>
</file>