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0991-7B58-4DA2-AE8B-66AC1CA8225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182E-FA0D-47BC-8ABA-85129167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41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0991-7B58-4DA2-AE8B-66AC1CA8225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182E-FA0D-47BC-8ABA-85129167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5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0991-7B58-4DA2-AE8B-66AC1CA8225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182E-FA0D-47BC-8ABA-8512916774B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14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0991-7B58-4DA2-AE8B-66AC1CA8225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182E-FA0D-47BC-8ABA-85129167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0991-7B58-4DA2-AE8B-66AC1CA8225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182E-FA0D-47BC-8ABA-8512916774B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845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0991-7B58-4DA2-AE8B-66AC1CA8225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182E-FA0D-47BC-8ABA-85129167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8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0991-7B58-4DA2-AE8B-66AC1CA8225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182E-FA0D-47BC-8ABA-85129167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683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0991-7B58-4DA2-AE8B-66AC1CA8225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182E-FA0D-47BC-8ABA-85129167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6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0991-7B58-4DA2-AE8B-66AC1CA8225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182E-FA0D-47BC-8ABA-85129167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0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0991-7B58-4DA2-AE8B-66AC1CA8225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182E-FA0D-47BC-8ABA-85129167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1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0991-7B58-4DA2-AE8B-66AC1CA8225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182E-FA0D-47BC-8ABA-85129167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3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0991-7B58-4DA2-AE8B-66AC1CA8225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182E-FA0D-47BC-8ABA-85129167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1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0991-7B58-4DA2-AE8B-66AC1CA8225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182E-FA0D-47BC-8ABA-85129167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7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0991-7B58-4DA2-AE8B-66AC1CA8225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182E-FA0D-47BC-8ABA-85129167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2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0991-7B58-4DA2-AE8B-66AC1CA8225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182E-FA0D-47BC-8ABA-85129167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9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0991-7B58-4DA2-AE8B-66AC1CA8225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182E-FA0D-47BC-8ABA-85129167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9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D0991-7B58-4DA2-AE8B-66AC1CA8225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93182E-FA0D-47BC-8ABA-85129167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Чапаев.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Веснин Пантелеймон.</a:t>
            </a:r>
            <a:endParaRPr lang="ru-RU" dirty="0"/>
          </a:p>
        </p:txBody>
      </p:sp>
      <p:pic>
        <p:nvPicPr>
          <p:cNvPr id="1026" name="Picture 2" descr="http://www.varvar.ru/arhiv/slovo/images/chapae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42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33855" y="1596011"/>
            <a:ext cx="30341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buntu"/>
              </a:rPr>
              <a:t>Ранние годы</a:t>
            </a:r>
          </a:p>
          <a:p>
            <a:r>
              <a:rPr lang="ru-RU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T Sans"/>
              </a:rPr>
              <a:t>Василий Иванович Чапаев — выходец из крестьянской семьи, сын плотника. Его родители жили в деревне </a:t>
            </a:r>
            <a:r>
              <a:rPr lang="ru-RU" b="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T Sans"/>
              </a:rPr>
              <a:t>Будайка</a:t>
            </a:r>
            <a:r>
              <a:rPr lang="ru-RU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T Sans"/>
              </a:rPr>
              <a:t> Чебоксарского уезда Симбирской губернии. Это место было одним из русских селений, расположившихся вокруг города Чебоксары. Здесь Василий и появился на свет 28 января (9 февраля) 1887 года.</a:t>
            </a:r>
            <a:br>
              <a:rPr lang="ru-RU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T Sans"/>
              </a:rPr>
            </a:br>
            <a:endParaRPr lang="ru-RU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PT Sans"/>
            </a:endParaRPr>
          </a:p>
        </p:txBody>
      </p:sp>
      <p:pic>
        <p:nvPicPr>
          <p:cNvPr id="2050" name="Picture 2" descr="https://static.tildacdn.com/tild3535-3638-4336-b330-393632313231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0836" y="750792"/>
            <a:ext cx="259080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13131"/>
                </a:solidFill>
                <a:effectLst/>
                <a:latin typeface="PT Sans"/>
              </a:rPr>
              <a:t>Отец с матерью рассчитывали, что сын станет священнослужителем, но жизнь распорядилась иначе. Осенью 1908 года Василия призвали в армию — с этого периода ведут отсчет его военной карьеры. Служить он начал в Киеве, правда, совсем недолго. Уже весной 1909 года был уволен в запас — переведен в ратники ополчения первого разряда.</a:t>
            </a:r>
            <a:endParaRPr lang="ru-RU" dirty="0"/>
          </a:p>
        </p:txBody>
      </p:sp>
      <p:pic>
        <p:nvPicPr>
          <p:cNvPr id="3074" name="Picture 2" descr="https://static.tildacdn.com/tild3632-3137-4839-a463-653932613731/noro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28" y="-552"/>
            <a:ext cx="7730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4582" y="1790113"/>
            <a:ext cx="46274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181818"/>
                </a:solidFill>
                <a:effectLst/>
                <a:latin typeface="Ubuntu"/>
              </a:rPr>
              <a:t>На фронтах Первой мировой войны</a:t>
            </a:r>
            <a:br>
              <a:rPr lang="ru-RU" b="1" i="0" dirty="0" smtClean="0">
                <a:solidFill>
                  <a:srgbClr val="181818"/>
                </a:solidFill>
                <a:effectLst/>
                <a:latin typeface="Ubuntu"/>
              </a:rPr>
            </a:br>
            <a:endParaRPr lang="ru-RU" b="1" i="0" dirty="0" smtClean="0">
              <a:solidFill>
                <a:srgbClr val="181818"/>
              </a:solidFill>
              <a:effectLst/>
              <a:latin typeface="Ubuntu"/>
            </a:endParaRPr>
          </a:p>
          <a:p>
            <a:r>
              <a:rPr lang="ru-RU" b="0" i="0" dirty="0" smtClean="0">
                <a:solidFill>
                  <a:srgbClr val="313131"/>
                </a:solidFill>
                <a:effectLst/>
                <a:latin typeface="PT Sans"/>
              </a:rPr>
              <a:t>В боях 5–8 мая 1915 года у реки Прут Василий Чапаев проявил большое личное мужество и стойкость. Через несколько месяцев за успехи в службе он сразу получил чин младшего унтер-офицера, минуя звание ефрейтора.</a:t>
            </a:r>
            <a:br>
              <a:rPr lang="ru-RU" b="0" i="0" dirty="0" smtClean="0">
                <a:solidFill>
                  <a:srgbClr val="313131"/>
                </a:solidFill>
                <a:effectLst/>
                <a:latin typeface="PT Sans"/>
              </a:rPr>
            </a:br>
            <a:r>
              <a:rPr lang="ru-RU" b="0" i="0" dirty="0" smtClean="0">
                <a:solidFill>
                  <a:srgbClr val="313131"/>
                </a:solidFill>
                <a:effectLst/>
                <a:latin typeface="PT Sans"/>
              </a:rPr>
              <a:t/>
            </a:r>
            <a:br>
              <a:rPr lang="ru-RU" b="0" i="0" dirty="0" smtClean="0">
                <a:solidFill>
                  <a:srgbClr val="313131"/>
                </a:solidFill>
                <a:effectLst/>
                <a:latin typeface="PT Sans"/>
              </a:rPr>
            </a:br>
            <a:r>
              <a:rPr lang="ru-RU" b="0" i="0" dirty="0" smtClean="0">
                <a:solidFill>
                  <a:srgbClr val="313131"/>
                </a:solidFill>
                <a:effectLst/>
                <a:latin typeface="PT Sans"/>
              </a:rPr>
              <a:t>16 сентября 1915 года Чапаева наградили Георгиевским крестом IV степени. За взятие двух пленных близ местечка </a:t>
            </a:r>
            <a:r>
              <a:rPr lang="ru-RU" b="0" i="0" dirty="0" err="1" smtClean="0">
                <a:solidFill>
                  <a:srgbClr val="313131"/>
                </a:solidFill>
                <a:effectLst/>
                <a:latin typeface="PT Sans"/>
              </a:rPr>
              <a:t>Сновидов</a:t>
            </a:r>
            <a:r>
              <a:rPr lang="ru-RU" b="0" i="0" dirty="0" smtClean="0">
                <a:solidFill>
                  <a:srgbClr val="313131"/>
                </a:solidFill>
                <a:effectLst/>
                <a:latin typeface="PT Sans"/>
              </a:rPr>
              <a:t> ему снова присудили Георгиевский крест, но уже III степени.</a:t>
            </a:r>
            <a:endParaRPr lang="ru-RU" b="0" i="0" dirty="0">
              <a:solidFill>
                <a:srgbClr val="313131"/>
              </a:solidFill>
              <a:effectLst/>
              <a:latin typeface="PT Sans"/>
            </a:endParaRPr>
          </a:p>
        </p:txBody>
      </p:sp>
      <p:pic>
        <p:nvPicPr>
          <p:cNvPr id="4098" name="Picture 2" descr="https://static.tildacdn.com/tild3431-3435-4938-a134-653565313032/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81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9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3126" y="1595643"/>
            <a:ext cx="3865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181818"/>
                </a:solidFill>
                <a:effectLst/>
                <a:latin typeface="Ubuntu"/>
              </a:rPr>
              <a:t>Октябрьская революция и Гражданская война.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03126" y="2274838"/>
            <a:ext cx="40316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13131"/>
                </a:solidFill>
                <a:effectLst/>
                <a:latin typeface="PT Sans"/>
              </a:rPr>
              <a:t>В июле 1917 года Чапаев оказался в городе Николаевск, где его определили фельдфебелем 4-й роты 138-го запасного пехотного полка. Это военное подразделение славилось своей революционной настроенностью. Именно здесь будущий красный командир сблизился с большевиками. Вскоре он был избран в полковой комитет, а осенью 1917 года вошел в совет солдатских депутатов.</a:t>
            </a:r>
            <a:endParaRPr lang="ru-RU" dirty="0"/>
          </a:p>
        </p:txBody>
      </p:sp>
      <p:pic>
        <p:nvPicPr>
          <p:cNvPr id="5122" name="Picture 2" descr="Ð. Ð. Ð§Ð°Ð¿Ð°ÐµÐ² 1918 Ð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22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44691" y="1859340"/>
            <a:ext cx="3962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181818"/>
                </a:solidFill>
                <a:effectLst/>
                <a:latin typeface="Ubuntu"/>
              </a:rPr>
              <a:t>Личная жизнь </a:t>
            </a:r>
            <a:br>
              <a:rPr lang="ru-RU" b="1" i="0" dirty="0" smtClean="0">
                <a:solidFill>
                  <a:srgbClr val="181818"/>
                </a:solidFill>
                <a:effectLst/>
                <a:latin typeface="Ubuntu"/>
              </a:rPr>
            </a:br>
            <a:endParaRPr lang="ru-RU" b="1" i="0" dirty="0" smtClean="0">
              <a:solidFill>
                <a:srgbClr val="181818"/>
              </a:solidFill>
              <a:effectLst/>
              <a:latin typeface="Ubuntu"/>
            </a:endParaRPr>
          </a:p>
          <a:p>
            <a:r>
              <a:rPr lang="ru-RU" b="0" i="0" dirty="0" smtClean="0">
                <a:solidFill>
                  <a:srgbClr val="313131"/>
                </a:solidFill>
                <a:effectLst/>
                <a:latin typeface="PT Sans"/>
              </a:rPr>
              <a:t>В личной жизни комдив Красной Армии был не так успешен, как на военной службе. </a:t>
            </a:r>
            <a:endParaRPr lang="ru-RU" dirty="0">
              <a:solidFill>
                <a:srgbClr val="313131"/>
              </a:solidFill>
              <a:latin typeface="PT Sans"/>
            </a:endParaRPr>
          </a:p>
          <a:p>
            <a:r>
              <a:rPr lang="ru-RU" b="0" i="0" dirty="0" smtClean="0">
                <a:solidFill>
                  <a:srgbClr val="313131"/>
                </a:solidFill>
                <a:effectLst/>
                <a:latin typeface="PT Sans"/>
              </a:rPr>
              <a:t>Еще до отправки в армию Василий познакомился с юной Пелагеей </a:t>
            </a:r>
            <a:r>
              <a:rPr lang="ru-RU" b="0" i="0" dirty="0" err="1" smtClean="0">
                <a:solidFill>
                  <a:srgbClr val="313131"/>
                </a:solidFill>
                <a:effectLst/>
                <a:latin typeface="PT Sans"/>
              </a:rPr>
              <a:t>Метлиной</a:t>
            </a:r>
            <a:r>
              <a:rPr lang="ru-RU" b="0" i="0" dirty="0" smtClean="0">
                <a:solidFill>
                  <a:srgbClr val="313131"/>
                </a:solidFill>
                <a:effectLst/>
                <a:latin typeface="PT Sans"/>
              </a:rPr>
              <a:t>,  дочерью священника. После его списания в запас летом 1909 года они поженились. За 6 лет брака у них родилось трое детей — двое сыновей и дочь.</a:t>
            </a:r>
            <a:br>
              <a:rPr lang="ru-RU" b="0" i="0" dirty="0" smtClean="0">
                <a:solidFill>
                  <a:srgbClr val="313131"/>
                </a:solidFill>
                <a:effectLst/>
                <a:latin typeface="PT Sans"/>
              </a:rPr>
            </a:br>
            <a:endParaRPr lang="ru-RU" b="0" i="0" dirty="0">
              <a:solidFill>
                <a:srgbClr val="313131"/>
              </a:solidFill>
              <a:effectLst/>
              <a:latin typeface="PT Sans"/>
            </a:endParaRPr>
          </a:p>
        </p:txBody>
      </p:sp>
      <p:pic>
        <p:nvPicPr>
          <p:cNvPr id="6146" name="Picture 2" descr="Ð¤ÐµÐ»ÑÐ´ÑÐµÐ±ÐµÐ»Ñ Ð§Ð°Ð¿Ð°ÐµÐ² Ñ Ð¶ÐµÐ½Ð¾Ð¹ ÐÐµÐ»Ð°Ð³ÐµÐµÐ¹ ÐÐ¸ÐºÐ°Ð½Ð¾ÑÐ¾Ð²Ð½Ð¾Ð¹. 1916Ð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0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1273" y="2274838"/>
            <a:ext cx="37407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181818"/>
                </a:solidFill>
                <a:effectLst/>
                <a:latin typeface="Ubuntu"/>
              </a:rPr>
              <a:t>Дети Чапаева</a:t>
            </a:r>
            <a:br>
              <a:rPr lang="ru-RU" b="1" i="0" dirty="0" smtClean="0">
                <a:solidFill>
                  <a:srgbClr val="181818"/>
                </a:solidFill>
                <a:effectLst/>
                <a:latin typeface="Ubuntu"/>
              </a:rPr>
            </a:br>
            <a:endParaRPr lang="ru-RU" b="1" i="0" dirty="0" smtClean="0">
              <a:solidFill>
                <a:srgbClr val="181818"/>
              </a:solidFill>
              <a:effectLst/>
              <a:latin typeface="Ubuntu"/>
            </a:endParaRPr>
          </a:p>
          <a:p>
            <a:r>
              <a:rPr lang="ru-RU" b="0" i="0" dirty="0" smtClean="0">
                <a:solidFill>
                  <a:srgbClr val="313131"/>
                </a:solidFill>
                <a:effectLst/>
                <a:latin typeface="PT Sans"/>
              </a:rPr>
              <a:t>Старший сын, Александр, пошел по стопам отца — стал военным и прошел всю Великую Отечественную войну. Отмечен тремя орденами Красного Знамени, Суворова III степени, Александра Невского, Отечественной войны I степени, Красной Звезды и многими медалями. </a:t>
            </a:r>
            <a:endParaRPr lang="ru-RU" b="0" i="0" dirty="0">
              <a:solidFill>
                <a:srgbClr val="313131"/>
              </a:solidFill>
              <a:effectLst/>
              <a:latin typeface="PT Sans"/>
            </a:endParaRPr>
          </a:p>
        </p:txBody>
      </p:sp>
      <p:pic>
        <p:nvPicPr>
          <p:cNvPr id="7170" name="Picture 2" descr="ÐÐ»ÐµÐºÑÐ°Ð½Ð´Ñ, ÐÐ»Ð°Ð²Ð´Ð¸Ñ Ð¸ ÐÑÐºÐ°Ð´Ð¸Ð¹ Ð§Ð°Ð¿Ð°ÐµÐ²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2296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23565" y="1260763"/>
            <a:ext cx="37684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181818"/>
                </a:solidFill>
                <a:effectLst/>
                <a:latin typeface="Ubuntu"/>
              </a:rPr>
              <a:t>Обстоятельства гибели </a:t>
            </a:r>
            <a:br>
              <a:rPr lang="ru-RU" b="1" i="0" dirty="0" smtClean="0">
                <a:solidFill>
                  <a:srgbClr val="181818"/>
                </a:solidFill>
                <a:effectLst/>
                <a:latin typeface="Ubuntu"/>
              </a:rPr>
            </a:br>
            <a:endParaRPr lang="ru-RU" b="1" i="0" dirty="0" smtClean="0">
              <a:solidFill>
                <a:srgbClr val="181818"/>
              </a:solidFill>
              <a:effectLst/>
              <a:latin typeface="Ubuntu"/>
            </a:endParaRPr>
          </a:p>
          <a:p>
            <a:r>
              <a:rPr lang="ru-RU" b="0" i="0" dirty="0" smtClean="0">
                <a:solidFill>
                  <a:srgbClr val="313131"/>
                </a:solidFill>
                <a:effectLst/>
                <a:latin typeface="PT Sans"/>
              </a:rPr>
              <a:t>Легендарный военачальник погиб во время неожиданного нападения белогвардейцев на штаб 25-й дивизии. Это случилось 5 сентября 1919 года в городе </a:t>
            </a:r>
            <a:r>
              <a:rPr lang="ru-RU" b="0" i="0" dirty="0" err="1" smtClean="0">
                <a:solidFill>
                  <a:srgbClr val="313131"/>
                </a:solidFill>
                <a:effectLst/>
                <a:latin typeface="PT Sans"/>
              </a:rPr>
              <a:t>Лбищенск</a:t>
            </a:r>
            <a:r>
              <a:rPr lang="ru-RU" b="0" i="0" dirty="0" smtClean="0">
                <a:solidFill>
                  <a:srgbClr val="313131"/>
                </a:solidFill>
                <a:effectLst/>
                <a:latin typeface="PT Sans"/>
              </a:rPr>
              <a:t> Западно-Казахстанской области, который находился в глубоком тылу и хорошо охранялся. </a:t>
            </a:r>
            <a:r>
              <a:rPr lang="ru-RU" b="0" i="0" dirty="0" err="1" smtClean="0">
                <a:solidFill>
                  <a:srgbClr val="313131"/>
                </a:solidFill>
                <a:effectLst/>
                <a:latin typeface="PT Sans"/>
              </a:rPr>
              <a:t>Чапаевцы</a:t>
            </a:r>
            <a:r>
              <a:rPr lang="ru-RU" b="0" i="0" dirty="0" smtClean="0">
                <a:solidFill>
                  <a:srgbClr val="313131"/>
                </a:solidFill>
                <a:effectLst/>
                <a:latin typeface="PT Sans"/>
              </a:rPr>
              <a:t> здесь чувствовали себя в безопасности. </a:t>
            </a:r>
            <a:br>
              <a:rPr lang="ru-RU" b="0" i="0" dirty="0" smtClean="0">
                <a:solidFill>
                  <a:srgbClr val="313131"/>
                </a:solidFill>
                <a:effectLst/>
                <a:latin typeface="PT Sans"/>
              </a:rPr>
            </a:br>
            <a:endParaRPr lang="ru-RU" b="0" i="0" dirty="0">
              <a:solidFill>
                <a:srgbClr val="313131"/>
              </a:solidFill>
              <a:effectLst/>
              <a:latin typeface="PT Sans"/>
            </a:endParaRPr>
          </a:p>
        </p:txBody>
      </p:sp>
      <p:pic>
        <p:nvPicPr>
          <p:cNvPr id="8194" name="Picture 2" descr="Ð Ð°Ð½ÐµÐ½ÑÐ¹ Ð² Ð³Ð¾Ð»Ð¾Ð²Ñ Ð.Ð.Ð§Ð°Ð¿Ð°ÐµÐ². 1919Ð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8" y="149431"/>
            <a:ext cx="8312727" cy="60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190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PT Sans</vt:lpstr>
      <vt:lpstr>Trebuchet MS</vt:lpstr>
      <vt:lpstr>Ubuntu</vt:lpstr>
      <vt:lpstr>Wingdings 3</vt:lpstr>
      <vt:lpstr>Аспект</vt:lpstr>
      <vt:lpstr>Чапаев.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8</cp:revision>
  <dcterms:created xsi:type="dcterms:W3CDTF">2018-12-18T18:23:18Z</dcterms:created>
  <dcterms:modified xsi:type="dcterms:W3CDTF">2018-12-18T20:07:41Z</dcterms:modified>
</cp:coreProperties>
</file>