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20_%D0%BD%D0%BE%D1%8F%D0%B1%D1%80%D1%8F" TargetMode="External"/><Relationship Id="rId13" Type="http://schemas.openxmlformats.org/officeDocument/2006/relationships/hyperlink" Target="https://ru.wikipedia.org/wiki/%D0%A0%D1%83%D1%81%D1%81%D0%BA%D0%B0%D1%8F_%D1%84%D0%B8%D0%BB%D0%BE%D1%81%D0%BE%D1%84%D0%B8%D1%8F" TargetMode="External"/><Relationship Id="rId18" Type="http://schemas.openxmlformats.org/officeDocument/2006/relationships/hyperlink" Target="https://ru.wikipedia.org/wiki/%D0%A4%D0%B8%D0%BB%D0%BE%D1%81%D0%BE%D1%84" TargetMode="External"/><Relationship Id="rId26" Type="http://schemas.openxmlformats.org/officeDocument/2006/relationships/image" Target="../media/image2.jpeg"/><Relationship Id="rId3" Type="http://schemas.openxmlformats.org/officeDocument/2006/relationships/hyperlink" Target="https://ru.wikipedia.org/wiki/9_%D1%81%D0%B5%D0%BD%D1%82%D1%8F%D0%B1%D1%80%D1%8F" TargetMode="External"/><Relationship Id="rId21" Type="http://schemas.openxmlformats.org/officeDocument/2006/relationships/hyperlink" Target="https://ru.wikipedia.org/wiki/%D0%9F%D0%B5%D1%82%D0%B5%D1%80%D0%B1%D1%83%D1%80%D0%B3%D1%81%D0%BA%D0%B0%D1%8F_%D0%B0%D0%BA%D0%B0%D0%B4%D0%B5%D0%BC%D0%B8%D1%8F_%D0%BD%D0%B0%D1%83%D0%BA" TargetMode="External"/><Relationship Id="rId7" Type="http://schemas.openxmlformats.org/officeDocument/2006/relationships/hyperlink" Target="https://ru.wikipedia.org/wiki/%D0%A0%D0%BE%D1%81%D1%81%D0%B8%D0%B9%D1%81%D0%BA%D0%B0%D1%8F_%D0%B8%D0%BC%D0%BF%D0%B5%D1%80%D0%B8%D1%8F" TargetMode="External"/><Relationship Id="rId12" Type="http://schemas.openxmlformats.org/officeDocument/2006/relationships/hyperlink" Target="https://ru.wikipedia.org/wiki/%D0%A0%D1%83%D1%81%D1%81%D0%BA%D0%B0%D1%8F_%D0%BB%D0%B8%D1%82%D0%B5%D1%80%D0%B0%D1%82%D1%83%D1%80%D0%B0" TargetMode="External"/><Relationship Id="rId17" Type="http://schemas.openxmlformats.org/officeDocument/2006/relationships/hyperlink" Target="https://ru.wikipedia.org/wiki/%D0%A0%D0%B5%D0%BB%D0%B8%D0%B3%D0%B8%D1%8F" TargetMode="External"/><Relationship Id="rId25" Type="http://schemas.openxmlformats.org/officeDocument/2006/relationships/hyperlink" Target="https://ru.wikipedia.org/wiki/%D0%9D%D0%BE%D0%B1%D0%B5%D0%BB%D0%B5%D0%B2%D1%81%D0%BA%D0%B0%D1%8F_%D0%BF%D1%80%D0%B5%D0%BC%D0%B8%D1%8F_%D0%BF%D0%BE_%D0%BB%D0%B8%D1%82%D0%B5%D1%80%D0%B0%D1%82%D1%83%D1%80%D0%B5" TargetMode="External"/><Relationship Id="rId2" Type="http://schemas.openxmlformats.org/officeDocument/2006/relationships/hyperlink" Target="https://ru.wikipedia.org/wiki/%D0%A2%D0%BE%D0%BB%D1%81%D1%82%D0%BE%D0%B9,_%D0%9B%D0%B5%D0%B2_%D0%9D%D0%B8%D0%BA%D0%BE%D0%BB%D0%B0%D0%B5%D0%B2%D0%B8%D1%87" TargetMode="External"/><Relationship Id="rId16" Type="http://schemas.openxmlformats.org/officeDocument/2006/relationships/hyperlink" Target="https://ru.wikipedia.org/wiki/%D0%9F%D1%83%D0%B1%D0%BB%D0%B8%D1%86%D0%B8%D1%81%D1%82%D0%B8%D0%BA%D0%B0" TargetMode="External"/><Relationship Id="rId20" Type="http://schemas.openxmlformats.org/officeDocument/2006/relationships/hyperlink" Target="https://ru.wikipedia.org/wiki/%D0%A7%D0%BB%D0%B5%D0%BD-%D0%BA%D0%BE%D1%80%D1%80%D0%B5%D1%81%D0%BF%D0%BE%D0%BD%D0%B4%D0%B5%D0%BD%D1%82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ru.wikipedia.org/wiki/%D0%A2%D1%83%D0%BB%D1%8C%D1%81%D0%BA%D0%B0%D1%8F_%D0%B3%D1%83%D0%B1%D0%B5%D1%80%D0%BD%D0%B8%D1%8F" TargetMode="External"/><Relationship Id="rId11" Type="http://schemas.openxmlformats.org/officeDocument/2006/relationships/hyperlink" Target="https://ru.wikipedia.org/wiki/%D0%A0%D1%8F%D0%B7%D0%B0%D0%BD%D1%81%D0%BA%D0%B0%D1%8F_%D0%B3%D1%83%D0%B1%D0%B5%D1%80%D0%BD%D0%B8%D1%8F" TargetMode="External"/><Relationship Id="rId24" Type="http://schemas.openxmlformats.org/officeDocument/2006/relationships/hyperlink" Target="https://ru.wikipedia.org/wiki/1900" TargetMode="External"/><Relationship Id="rId5" Type="http://schemas.openxmlformats.org/officeDocument/2006/relationships/hyperlink" Target="https://ru.wikipedia.org/wiki/%D0%AF%D1%81%D0%BD%D0%B0%D1%8F_%D0%9F%D0%BE%D0%BB%D1%8F%D0%BD%D0%B0" TargetMode="External"/><Relationship Id="rId15" Type="http://schemas.openxmlformats.org/officeDocument/2006/relationships/hyperlink" Target="https://ru.wikipedia.org/wiki/%D0%9F%D1%80%D0%BE%D1%81%D0%B2%D0%B5%D1%89%D0%B5%D0%BD%D0%B8%D0%B5" TargetMode="External"/><Relationship Id="rId23" Type="http://schemas.openxmlformats.org/officeDocument/2006/relationships/hyperlink" Target="https://ru.wikipedia.org/wiki/%D0%90%D0%BA%D0%B0%D0%B4%D0%B5%D0%BC%D0%B8%D0%BA" TargetMode="External"/><Relationship Id="rId10" Type="http://schemas.openxmlformats.org/officeDocument/2006/relationships/hyperlink" Target="https://ru.wikipedia.org/wiki/%D0%9B%D0%B5%D0%B2_%D0%A2%D0%BE%D0%BB%D1%81%D1%82%D0%BE%D0%B9_(%D1%81%D1%82%D0%B0%D0%BD%D1%86%D0%B8%D1%8F)" TargetMode="External"/><Relationship Id="rId19" Type="http://schemas.openxmlformats.org/officeDocument/2006/relationships/hyperlink" Target="https://ru.wikipedia.org/wiki/%D0%A2%D0%BE%D0%BB%D1%81%D1%82%D0%BE%D0%B2%D1%81%D1%82%D0%B2%D0%BE" TargetMode="External"/><Relationship Id="rId4" Type="http://schemas.openxmlformats.org/officeDocument/2006/relationships/hyperlink" Target="https://ru.wikipedia.org/wiki/1828_%D0%B3%D0%BE%D0%B4" TargetMode="External"/><Relationship Id="rId9" Type="http://schemas.openxmlformats.org/officeDocument/2006/relationships/hyperlink" Target="https://ru.wikipedia.org/wiki/1910_%D0%B3%D0%BE%D0%B4" TargetMode="External"/><Relationship Id="rId14" Type="http://schemas.openxmlformats.org/officeDocument/2006/relationships/hyperlink" Target="https://ru.wikipedia.org/wiki/%D0%9E%D0%B1%D0%BE%D1%80%D0%BE%D0%BD%D0%B0_%D0%A1%D0%B5%D0%B2%D0%B0%D1%81%D1%82%D0%BE%D0%BF%D0%BE%D0%BB%D1%8F_(1854%E2%80%941855)" TargetMode="External"/><Relationship Id="rId22" Type="http://schemas.openxmlformats.org/officeDocument/2006/relationships/hyperlink" Target="https://ru.wikipedia.org/wiki/187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1%D0%B5%D0%B2%D0%B0%D1%81%D1%82%D0%BE%D0%BF%D0%BE%D0%BB%D1%8C" TargetMode="External"/><Relationship Id="rId3" Type="http://schemas.openxmlformats.org/officeDocument/2006/relationships/hyperlink" Target="https://ru.wikipedia.org/wiki/%D0%A8%D0%B0%D0%BC%D0%B8%D0%BB%D1%8C" TargetMode="External"/><Relationship Id="rId7" Type="http://schemas.openxmlformats.org/officeDocument/2006/relationships/hyperlink" Target="https://ru.wikipedia.org/wiki/%D0%A1%D0%B8%D0%BB%D0%B8%D1%81%D1%82%D1%80%D0%B8%D1%8F" TargetMode="External"/><Relationship Id="rId2" Type="http://schemas.openxmlformats.org/officeDocument/2006/relationships/hyperlink" Target="https://ru.wikipedia.org/wiki/%D0%AE%D0%BD%D0%BA%D0%B5%D1%80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ru.wikipedia.org/w/index.php?title=%D0%9E%D0%BB%D1%8C%D1%82%D0%B5%D0%BD%D0%B8%D1%86&amp;action=edit&amp;redlink=1" TargetMode="External"/><Relationship Id="rId5" Type="http://schemas.openxmlformats.org/officeDocument/2006/relationships/hyperlink" Target="https://ru.wikipedia.org/wiki/%D0%9A%D1%80%D1%8B%D0%BC%D1%81%D0%BA%D0%B0%D1%8F_%D0%B2%D0%BE%D0%B9%D0%BD%D0%B0" TargetMode="External"/><Relationship Id="rId10" Type="http://schemas.openxmlformats.org/officeDocument/2006/relationships/image" Target="../media/image4.jpeg"/><Relationship Id="rId4" Type="http://schemas.openxmlformats.org/officeDocument/2006/relationships/hyperlink" Target="https://ru.wikipedia.org/wiki/%D0%93%D0%B5%D0%BE%D1%80%D0%B3%D0%B8%D0%B5%D0%B2%D1%81%D0%BA%D0%B8%D0%B9_%D0%BA%D1%80%D0%B5%D1%81%D1%82" TargetMode="External"/><Relationship Id="rId9" Type="http://schemas.openxmlformats.org/officeDocument/2006/relationships/hyperlink" Target="https://ru.wikipedia.org/wiki/%D0%A2%D0%BE%D0%BB%D1%81%D1%82%D0%BE%D0%B9,_%D0%9B%D0%B5%D0%B2_%D0%9D%D0%B8%D0%BA%D0%BE%D0%BB%D0%B0%D0%B5%D0%B2%D0%B8%D1%87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D%D0%B0%D0%BF%D0%BE%D0%BB%D0%B5%D0%BE%D0%BD" TargetMode="External"/><Relationship Id="rId2" Type="http://schemas.openxmlformats.org/officeDocument/2006/relationships/hyperlink" Target="https://ru.wikipedia.org/wiki/%D0%9F%D0%B0%D1%80%D0%B8%D0%B6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hyperlink" Target="https://ru.wikipedia.org/wiki/%D0%96%D0%B5%D0%BD%D0%B5%D0%B2%D1%81%D0%BA%D0%BE%D0%B5_%D0%BE%D0%B7%D0%B5%D1%80%D0%BE" TargetMode="External"/><Relationship Id="rId4" Type="http://schemas.openxmlformats.org/officeDocument/2006/relationships/hyperlink" Target="https://ru.wikipedia.org/wiki/%D0%93%D0%B8%D0%BB%D1%8C%D0%BE%D1%82%D0%B8%D0%BD%D0%B8%D1%80%D0%BE%D0%B2%D0%B0%D0%BD%D0%B8%D0%B5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23_%D1%81%D0%B5%D0%BD%D1%82%D1%8F%D0%B1%D1%80%D1%8F" TargetMode="External"/><Relationship Id="rId2" Type="http://schemas.openxmlformats.org/officeDocument/2006/relationships/hyperlink" Target="https://ru.wikipedia.org/wiki/%D0%A2%D0%BE%D0%BB%D1%81%D1%82%D0%B0%D1%8F,_%D0%A1%D0%BE%D1%84%D1%8C%D1%8F_%D0%90%D0%BD%D0%B4%D1%80%D0%B5%D0%B5%D0%B2%D0%BD%D0%B0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jpeg"/><Relationship Id="rId5" Type="http://schemas.openxmlformats.org/officeDocument/2006/relationships/hyperlink" Target="https://ru.wikipedia.org/wiki/%D0%A2%D0%BE%D0%BB%D1%81%D1%82%D0%BE%D0%B9,_%D0%9B%D0%B5%D0%B2_%D0%9D%D0%B8%D0%BA%D0%BE%D0%BB%D0%B0%D0%B5%D0%B2%D0%B8%D1%87" TargetMode="External"/><Relationship Id="rId4" Type="http://schemas.openxmlformats.org/officeDocument/2006/relationships/hyperlink" Target="https://ru.wikipedia.org/wiki/1862_%D0%B3%D0%BE%D0%B4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F%D1%83%D1%88%D0%BA%D0%B8%D0%BD,_%D0%90%D0%BB%D0%B5%D0%BA%D1%81%D0%B0%D0%BD%D0%B4%D1%80_%D0%A1%D0%B5%D1%80%D0%B3%D0%B5%D0%B5%D0%B2%D0%B8%D1%87" TargetMode="External"/><Relationship Id="rId2" Type="http://schemas.openxmlformats.org/officeDocument/2006/relationships/hyperlink" Target="https://ru.wikipedia.org/wiki/%D0%93%D0%BE%D0%B3%D0%BE%D0%BB%D1%8C,_%D0%9D%D0%B8%D0%BA%D0%BE%D0%BB%D0%B0%D0%B9_%D0%92%D0%B0%D1%81%D0%B8%D0%BB%D1%8C%D0%B5%D0%B2%D0%B8%D1%87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jpeg"/><Relationship Id="rId5" Type="http://schemas.openxmlformats.org/officeDocument/2006/relationships/hyperlink" Target="https://ru.wikipedia.org/wiki/%D0%A1%D0%B0%D0%BC%D0%BE%D1%83%D0%B1%D0%B8%D0%B9%D1%81%D1%82%D0%B2%D0%BE" TargetMode="External"/><Relationship Id="rId4" Type="http://schemas.openxmlformats.org/officeDocument/2006/relationships/hyperlink" Target="https://ru.wikipedia.org/wiki/%D0%9C%D0%BE%D0%BB%D1%8C%D0%B5%D1%80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Презентация по истории России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Ученика </a:t>
            </a:r>
            <a:r>
              <a:rPr lang="ru-RU" dirty="0" smtClean="0">
                <a:solidFill>
                  <a:schemeClr val="tx1"/>
                </a:solidFill>
              </a:rPr>
              <a:t>9 </a:t>
            </a:r>
            <a:r>
              <a:rPr lang="en-US" dirty="0" smtClean="0">
                <a:solidFill>
                  <a:schemeClr val="tx1"/>
                </a:solidFill>
              </a:rPr>
              <a:t>“</a:t>
            </a:r>
            <a:r>
              <a:rPr lang="ru-RU" dirty="0" smtClean="0">
                <a:solidFill>
                  <a:schemeClr val="tx1"/>
                </a:solidFill>
              </a:rPr>
              <a:t>Б</a:t>
            </a:r>
            <a:r>
              <a:rPr lang="en-US" dirty="0" smtClean="0">
                <a:solidFill>
                  <a:schemeClr val="tx1"/>
                </a:solidFill>
              </a:rPr>
              <a:t>”</a:t>
            </a:r>
            <a:r>
              <a:rPr lang="ru-RU" dirty="0" smtClean="0">
                <a:solidFill>
                  <a:schemeClr val="tx1"/>
                </a:solidFill>
              </a:rPr>
              <a:t>класса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МБОУ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Поздова</a:t>
            </a:r>
            <a:r>
              <a:rPr lang="ru-RU" dirty="0" smtClean="0">
                <a:solidFill>
                  <a:schemeClr val="tx1"/>
                </a:solidFill>
              </a:rPr>
              <a:t>   Данила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Биография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" y="2060848"/>
            <a:ext cx="5868143" cy="4797152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Лев Николаевич </a:t>
            </a:r>
            <a:r>
              <a:rPr lang="ru-RU" b="1" dirty="0" err="1" smtClean="0"/>
              <a:t>Толсто́й</a:t>
            </a:r>
            <a:r>
              <a:rPr lang="ru-RU" baseline="30000" dirty="0" smtClean="0">
                <a:hlinkClick r:id="rId2"/>
              </a:rPr>
              <a:t>[К 1]</a:t>
            </a:r>
            <a:r>
              <a:rPr lang="ru-RU" dirty="0" smtClean="0"/>
              <a:t> (28 августа [</a:t>
            </a:r>
            <a:r>
              <a:rPr lang="ru-RU" dirty="0" smtClean="0">
                <a:hlinkClick r:id="rId3" tooltip="9 сентября"/>
              </a:rPr>
              <a:t>9 сентября</a:t>
            </a:r>
            <a:r>
              <a:rPr lang="ru-RU" dirty="0" smtClean="0"/>
              <a:t>] </a:t>
            </a:r>
            <a:r>
              <a:rPr lang="ru-RU" dirty="0" smtClean="0">
                <a:hlinkClick r:id="rId4" tooltip="1828 год"/>
              </a:rPr>
              <a:t>1828</a:t>
            </a:r>
            <a:r>
              <a:rPr lang="ru-RU" dirty="0" smtClean="0"/>
              <a:t>, </a:t>
            </a:r>
            <a:r>
              <a:rPr lang="ru-RU" dirty="0" smtClean="0">
                <a:hlinkClick r:id="rId5" tooltip="Ясная Поляна"/>
              </a:rPr>
              <a:t>Ясная Поляна</a:t>
            </a:r>
            <a:r>
              <a:rPr lang="ru-RU" dirty="0" smtClean="0"/>
              <a:t>, </a:t>
            </a:r>
            <a:r>
              <a:rPr lang="ru-RU" dirty="0" smtClean="0">
                <a:hlinkClick r:id="rId6" tooltip="Тульская губерния"/>
              </a:rPr>
              <a:t>Тульская губерния</a:t>
            </a:r>
            <a:r>
              <a:rPr lang="ru-RU" dirty="0" smtClean="0"/>
              <a:t>, </a:t>
            </a:r>
            <a:r>
              <a:rPr lang="ru-RU" dirty="0" smtClean="0">
                <a:hlinkClick r:id="rId7" tooltip="Российская империя"/>
              </a:rPr>
              <a:t>Российская империя</a:t>
            </a:r>
            <a:r>
              <a:rPr lang="ru-RU" dirty="0" smtClean="0"/>
              <a:t> — 7 </a:t>
            </a:r>
            <a:r>
              <a:rPr lang="ru-RU" dirty="0" smtClean="0">
                <a:hlinkClick r:id="rId8" tooltip="20 ноября"/>
              </a:rPr>
              <a:t>[20] ноября</a:t>
            </a:r>
            <a:r>
              <a:rPr lang="ru-RU" dirty="0" smtClean="0"/>
              <a:t> </a:t>
            </a:r>
            <a:r>
              <a:rPr lang="ru-RU" dirty="0" smtClean="0">
                <a:hlinkClick r:id="rId9" tooltip="1910 год"/>
              </a:rPr>
              <a:t>1910</a:t>
            </a:r>
            <a:r>
              <a:rPr lang="ru-RU" dirty="0" smtClean="0"/>
              <a:t>, станция </a:t>
            </a:r>
            <a:r>
              <a:rPr lang="ru-RU" dirty="0" err="1" smtClean="0">
                <a:hlinkClick r:id="rId10" tooltip="Лев Толстой (станция)"/>
              </a:rPr>
              <a:t>Астапово</a:t>
            </a:r>
            <a:r>
              <a:rPr lang="ru-RU" dirty="0" smtClean="0"/>
              <a:t>, </a:t>
            </a:r>
            <a:r>
              <a:rPr lang="ru-RU" dirty="0" smtClean="0">
                <a:hlinkClick r:id="rId11" tooltip="Рязанская губерния"/>
              </a:rPr>
              <a:t>Рязанская губерния</a:t>
            </a:r>
            <a:r>
              <a:rPr lang="ru-RU" dirty="0" smtClean="0"/>
              <a:t>, Российская империя) — один из наиболее известных </a:t>
            </a:r>
            <a:r>
              <a:rPr lang="ru-RU" dirty="0" smtClean="0">
                <a:hlinkClick r:id="rId12" tooltip="Русская литература"/>
              </a:rPr>
              <a:t>русских писателей</a:t>
            </a:r>
            <a:r>
              <a:rPr lang="ru-RU" dirty="0" smtClean="0"/>
              <a:t> и </a:t>
            </a:r>
            <a:r>
              <a:rPr lang="ru-RU" dirty="0" smtClean="0">
                <a:hlinkClick r:id="rId13" tooltip="Русская философия"/>
              </a:rPr>
              <a:t>мыслителей</a:t>
            </a:r>
            <a:r>
              <a:rPr lang="ru-RU" dirty="0" smtClean="0"/>
              <a:t>, один из величайших писателей-романистов мира</a:t>
            </a:r>
            <a:r>
              <a:rPr lang="ru-RU" baseline="30000" dirty="0" smtClean="0">
                <a:hlinkClick r:id="rId2"/>
              </a:rPr>
              <a:t>[4]</a:t>
            </a:r>
            <a:r>
              <a:rPr lang="ru-RU" dirty="0" smtClean="0"/>
              <a:t>. Участник </a:t>
            </a:r>
            <a:r>
              <a:rPr lang="ru-RU" dirty="0" smtClean="0">
                <a:hlinkClick r:id="rId14" tooltip="Оборона Севастополя (1854—1855)"/>
              </a:rPr>
              <a:t>обороны Севастополя</a:t>
            </a:r>
            <a:r>
              <a:rPr lang="ru-RU" dirty="0" smtClean="0"/>
              <a:t>. </a:t>
            </a:r>
            <a:r>
              <a:rPr lang="ru-RU" dirty="0" smtClean="0">
                <a:hlinkClick r:id="rId15" tooltip="Просвещение"/>
              </a:rPr>
              <a:t>Просветитель</a:t>
            </a:r>
            <a:r>
              <a:rPr lang="ru-RU" dirty="0" smtClean="0"/>
              <a:t>, </a:t>
            </a:r>
            <a:r>
              <a:rPr lang="ru-RU" dirty="0" smtClean="0">
                <a:hlinkClick r:id="rId16" tooltip="Публицистика"/>
              </a:rPr>
              <a:t>публицист</a:t>
            </a:r>
            <a:r>
              <a:rPr lang="ru-RU" dirty="0" smtClean="0"/>
              <a:t>, </a:t>
            </a:r>
            <a:r>
              <a:rPr lang="ru-RU" dirty="0" smtClean="0">
                <a:hlinkClick r:id="rId17" tooltip="Религия"/>
              </a:rPr>
              <a:t>религиозный</a:t>
            </a:r>
            <a:r>
              <a:rPr lang="ru-RU" dirty="0" smtClean="0"/>
              <a:t> </a:t>
            </a:r>
            <a:r>
              <a:rPr lang="ru-RU" dirty="0" smtClean="0">
                <a:hlinkClick r:id="rId18" tooltip="Философ"/>
              </a:rPr>
              <a:t>мыслитель</a:t>
            </a:r>
            <a:r>
              <a:rPr lang="ru-RU" dirty="0" smtClean="0"/>
              <a:t>, его авторитетное мнение послужило причиной возникновения нового религиозно-нравственного течения — </a:t>
            </a:r>
            <a:r>
              <a:rPr lang="ru-RU" dirty="0" smtClean="0">
                <a:hlinkClick r:id="rId19" tooltip="Толстовство"/>
              </a:rPr>
              <a:t>толстовства</a:t>
            </a:r>
            <a:r>
              <a:rPr lang="ru-RU" dirty="0" smtClean="0"/>
              <a:t>. </a:t>
            </a:r>
            <a:r>
              <a:rPr lang="ru-RU" dirty="0" smtClean="0">
                <a:hlinkClick r:id="rId20" tooltip="Член-корреспондент"/>
              </a:rPr>
              <a:t>Член-корреспондент</a:t>
            </a:r>
            <a:r>
              <a:rPr lang="ru-RU" dirty="0" smtClean="0"/>
              <a:t> </a:t>
            </a:r>
            <a:r>
              <a:rPr lang="ru-RU" dirty="0" smtClean="0">
                <a:hlinkClick r:id="rId21" tooltip="Петербургская академия наук"/>
              </a:rPr>
              <a:t>Императорской Академии наук</a:t>
            </a:r>
            <a:r>
              <a:rPr lang="ru-RU" dirty="0" smtClean="0"/>
              <a:t> (</a:t>
            </a:r>
            <a:r>
              <a:rPr lang="ru-RU" dirty="0" smtClean="0">
                <a:hlinkClick r:id="rId22" tooltip="1873"/>
              </a:rPr>
              <a:t>1873</a:t>
            </a:r>
            <a:r>
              <a:rPr lang="ru-RU" dirty="0" smtClean="0"/>
              <a:t>), почётный </a:t>
            </a:r>
            <a:r>
              <a:rPr lang="ru-RU" dirty="0" err="1" smtClean="0">
                <a:hlinkClick r:id="rId23" tooltip="Академик"/>
              </a:rPr>
              <a:t>академик</a:t>
            </a:r>
            <a:r>
              <a:rPr lang="ru-RU" dirty="0" err="1" smtClean="0"/>
              <a:t>по</a:t>
            </a:r>
            <a:r>
              <a:rPr lang="ru-RU" dirty="0" smtClean="0"/>
              <a:t> разряду изящной словесности (</a:t>
            </a:r>
            <a:r>
              <a:rPr lang="ru-RU" dirty="0" smtClean="0">
                <a:hlinkClick r:id="rId24" tooltip="1900"/>
              </a:rPr>
              <a:t>1900</a:t>
            </a:r>
            <a:r>
              <a:rPr lang="ru-RU" dirty="0" smtClean="0"/>
              <a:t>)</a:t>
            </a:r>
            <a:r>
              <a:rPr lang="ru-RU" baseline="30000" dirty="0" smtClean="0">
                <a:hlinkClick r:id="rId2"/>
              </a:rPr>
              <a:t>[5]</a:t>
            </a:r>
            <a:r>
              <a:rPr lang="ru-RU" dirty="0" smtClean="0"/>
              <a:t>. Был номинирован на </a:t>
            </a:r>
            <a:r>
              <a:rPr lang="ru-RU" dirty="0" smtClean="0">
                <a:hlinkClick r:id="rId25" tooltip="Нобелевская премия по литературе"/>
              </a:rPr>
              <a:t>Нобелевскую премию по литературе</a:t>
            </a:r>
            <a:r>
              <a:rPr lang="ru-RU" dirty="0" smtClean="0"/>
              <a:t> (1902, 1903, 1904, 1905). Впоследствии отказался от дальнейшей номинации.</a:t>
            </a:r>
            <a:endParaRPr lang="ru-RU" dirty="0"/>
          </a:p>
        </p:txBody>
      </p:sp>
      <p:pic>
        <p:nvPicPr>
          <p:cNvPr id="2050" name="Picture 2" descr="C:\Users\7\Downloads\1464775806_3.jpg"/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5796136" y="2060848"/>
            <a:ext cx="3347864" cy="479715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Образование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2132856"/>
            <a:ext cx="5436096" cy="4725144"/>
          </a:xfrm>
        </p:spPr>
        <p:txBody>
          <a:bodyPr>
            <a:normAutofit/>
          </a:bodyPr>
          <a:lstStyle/>
          <a:p>
            <a:r>
              <a:rPr lang="ru-RU" dirty="0" smtClean="0"/>
              <a:t>В возрасте 15-и лет, в 1843 году, вслед за братом Дмитрием, поступил в число студентов Казанского университета, где профессорствовали на математическом факультете Лобачевский, а на Восточном — Ковалевский. До 1847 года готовился здесь к поступлению на единственный в России того времени Восточный факультет по разряду арабско-турецкой словесности. На вступительных экзаменах он, в частности, показал отличные результаты по обязательному для поступления «турецко-татарскому языку».</a:t>
            </a:r>
            <a:endParaRPr lang="ru-RU" dirty="0"/>
          </a:p>
        </p:txBody>
      </p:sp>
      <p:pic>
        <p:nvPicPr>
          <p:cNvPr id="3074" name="Picture 2" descr="C:\Users\7\Downloads\TOLSTOI_Aleksei_Nikolaevich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060848"/>
            <a:ext cx="3707904" cy="479715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Военная служба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" y="1412776"/>
            <a:ext cx="5148064" cy="544522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Будучи </a:t>
            </a:r>
            <a:r>
              <a:rPr lang="ru-RU" dirty="0" smtClean="0">
                <a:hlinkClick r:id="rId2" tooltip="Юнкер"/>
              </a:rPr>
              <a:t>юнкером</a:t>
            </a:r>
            <a:r>
              <a:rPr lang="ru-RU" dirty="0" smtClean="0"/>
              <a:t>, Лев Николаевич оставался два года на Кавказе, где участвовал во многих стычках с горцами, возглавляемыми </a:t>
            </a:r>
            <a:r>
              <a:rPr lang="ru-RU" dirty="0" smtClean="0">
                <a:hlinkClick r:id="rId3" tooltip="Шамиль"/>
              </a:rPr>
              <a:t>Шамилем</a:t>
            </a:r>
            <a:r>
              <a:rPr lang="ru-RU" dirty="0" smtClean="0"/>
              <a:t>, и подвергался опасностям военной кавказской жизни. Он имел право на </a:t>
            </a:r>
            <a:r>
              <a:rPr lang="ru-RU" dirty="0" smtClean="0">
                <a:hlinkClick r:id="rId4" tooltip="Георгиевский крест"/>
              </a:rPr>
              <a:t>Георгиевский крест</a:t>
            </a:r>
            <a:r>
              <a:rPr lang="ru-RU" dirty="0" smtClean="0"/>
              <a:t>, однако в соответствии со своими убеждениями «уступил» его сослуживцу-солдату, посчитав, что существенное облегчение условий службы сослуживца стоит выше личного тщеславия. С началом </a:t>
            </a:r>
            <a:r>
              <a:rPr lang="ru-RU" dirty="0" smtClean="0">
                <a:hlinkClick r:id="rId5" tooltip="Крымская война"/>
              </a:rPr>
              <a:t>Крымской войны</a:t>
            </a:r>
            <a:r>
              <a:rPr lang="ru-RU" dirty="0" smtClean="0"/>
              <a:t> Толстой перевёлся в Дунайскую армию, участвовал в сражении при </a:t>
            </a:r>
            <a:r>
              <a:rPr lang="ru-RU" dirty="0" err="1" smtClean="0">
                <a:hlinkClick r:id="rId6" tooltip="Ольтениц (страница отсутствует)"/>
              </a:rPr>
              <a:t>Ольтенице</a:t>
            </a:r>
            <a:r>
              <a:rPr lang="ru-RU" dirty="0" smtClean="0"/>
              <a:t> и в осаде </a:t>
            </a:r>
            <a:r>
              <a:rPr lang="ru-RU" dirty="0" err="1" smtClean="0">
                <a:hlinkClick r:id="rId7" tooltip="Силистрия"/>
              </a:rPr>
              <a:t>Силистрии</a:t>
            </a:r>
            <a:r>
              <a:rPr lang="ru-RU" dirty="0" smtClean="0"/>
              <a:t>, а с ноября 1854 года по конец августа 1855 года был в </a:t>
            </a:r>
            <a:r>
              <a:rPr lang="ru-RU" dirty="0" smtClean="0">
                <a:hlinkClick r:id="rId8" tooltip="Севастополь"/>
              </a:rPr>
              <a:t>Севастополе</a:t>
            </a:r>
            <a:r>
              <a:rPr lang="ru-RU" baseline="30000" dirty="0" smtClean="0">
                <a:hlinkClick r:id="rId9"/>
              </a:rPr>
              <a:t>[8]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098" name="Picture 2" descr="C:\Users\7\Downloads\c52b46dfe13bdbc9332c631a6dyt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148064" y="1412776"/>
            <a:ext cx="3995936" cy="544522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Путешествия </a:t>
            </a:r>
            <a:r>
              <a:rPr lang="ru-RU" dirty="0" smtClean="0"/>
              <a:t>по Европе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484784"/>
            <a:ext cx="4644007" cy="5373216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В первой заграничной поездке он посетил </a:t>
            </a:r>
            <a:r>
              <a:rPr lang="ru-RU" dirty="0" smtClean="0">
                <a:hlinkClick r:id="rId2" tooltip="Париж"/>
              </a:rPr>
              <a:t>Париж</a:t>
            </a:r>
            <a:r>
              <a:rPr lang="ru-RU" dirty="0" smtClean="0"/>
              <a:t>, где его ужаснул культ </a:t>
            </a:r>
            <a:r>
              <a:rPr lang="ru-RU" dirty="0" smtClean="0">
                <a:hlinkClick r:id="rId3" tooltip="Наполеон"/>
              </a:rPr>
              <a:t>Наполеона I</a:t>
            </a:r>
            <a:r>
              <a:rPr lang="ru-RU" dirty="0" smtClean="0"/>
              <a:t> («Обоготворение злодея, ужасно»), в то же время он посещал балы, музеи, восхищался «чувством социальной свободы». Однако присутствие на </a:t>
            </a:r>
            <a:r>
              <a:rPr lang="ru-RU" dirty="0" smtClean="0">
                <a:hlinkClick r:id="rId4" tooltip="Гильотинирование"/>
              </a:rPr>
              <a:t>гильотинировании</a:t>
            </a:r>
            <a:r>
              <a:rPr lang="ru-RU" dirty="0" smtClean="0"/>
              <a:t> произвело столь тяжкое впечатление, что Толстой покинул Париж и отправился в места, связанные с французским писателем и мыслителем Ж.-Ж. Руссо — на </a:t>
            </a:r>
            <a:r>
              <a:rPr lang="ru-RU" dirty="0" smtClean="0">
                <a:hlinkClick r:id="rId5" tooltip="Женевское озеро"/>
              </a:rPr>
              <a:t>Женевское озеро</a:t>
            </a:r>
            <a:r>
              <a:rPr lang="ru-RU" dirty="0" smtClean="0"/>
              <a:t>. Весной 1857 года И. С. Тургенев следующим образом описывал свои встречи со Львом Толстым в Париже после внезапного отъезда того из </a:t>
            </a:r>
            <a:r>
              <a:rPr lang="ru-RU" dirty="0" smtClean="0"/>
              <a:t>Петербурга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5122" name="Picture 2" descr="C:\Users\7\Downloads\TOLSTOI_Lev_Nikolaevich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016" y="1412776"/>
            <a:ext cx="4427984" cy="544522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                 Семья</a:t>
            </a: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/>
              <a:t> </a:t>
            </a:r>
            <a:br>
              <a:rPr lang="ru-RU" b="0" dirty="0" smtClean="0"/>
            </a:b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5" y="1412776"/>
            <a:ext cx="4824536" cy="544522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ев Николаевич с юношеских лет был знаком с Любовью Александровной </a:t>
            </a:r>
            <a:r>
              <a:rPr lang="ru-RU" dirty="0" err="1" smtClean="0"/>
              <a:t>Иславиной</a:t>
            </a:r>
            <a:r>
              <a:rPr lang="ru-RU" dirty="0" smtClean="0"/>
              <a:t>, в замужестве Берс (1826—1886), любил играть с её детьми Лизой, Соней и Таней. Когда дочери Берсов подросли, Лев Николаевич задумался над женитьбой на старшей дочери Лизе, долго колебался, пока не сделал выбор в пользу средней дочери Софьи. </a:t>
            </a:r>
            <a:r>
              <a:rPr lang="ru-RU" dirty="0" smtClean="0">
                <a:hlinkClick r:id="rId2" tooltip="Толстая, Софья Андреевна"/>
              </a:rPr>
              <a:t>Софья Андреевна</a:t>
            </a:r>
            <a:r>
              <a:rPr lang="ru-RU" dirty="0" smtClean="0"/>
              <a:t> ответила согласием, когда ей было 18 лет, а графу 34 года, и </a:t>
            </a:r>
            <a:r>
              <a:rPr lang="ru-RU" dirty="0" smtClean="0">
                <a:hlinkClick r:id="rId3" tooltip="23 сентября"/>
              </a:rPr>
              <a:t>23 сентября</a:t>
            </a:r>
            <a:r>
              <a:rPr lang="ru-RU" dirty="0" smtClean="0"/>
              <a:t> </a:t>
            </a:r>
            <a:r>
              <a:rPr lang="ru-RU" dirty="0" smtClean="0">
                <a:hlinkClick r:id="rId4" tooltip="1862 год"/>
              </a:rPr>
              <a:t>1862 года</a:t>
            </a:r>
            <a:r>
              <a:rPr lang="ru-RU" dirty="0" smtClean="0"/>
              <a:t> Лев Николаевич женился на ней</a:t>
            </a:r>
            <a:r>
              <a:rPr lang="ru-RU" baseline="30000" dirty="0" smtClean="0">
                <a:hlinkClick r:id="rId5"/>
              </a:rPr>
              <a:t>[5]</a:t>
            </a:r>
            <a:r>
              <a:rPr lang="ru-RU" dirty="0" smtClean="0"/>
              <a:t>, предварительно признавшись в своих добрачных </a:t>
            </a:r>
            <a:r>
              <a:rPr lang="ru-RU" dirty="0" smtClean="0"/>
              <a:t>связях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6146" name="Picture 2" descr="C:\Users\7\Downloads\Family_of_L._Tolstoy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4048" y="1340768"/>
            <a:ext cx="4139952" cy="551723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Духовный </a:t>
            </a:r>
            <a:r>
              <a:rPr lang="ru-RU" dirty="0" smtClean="0"/>
              <a:t>кризис и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>      проповедничество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2060848"/>
            <a:ext cx="6012160" cy="479715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В своей работе «Исповедь» Толстой писал, что с конца 1870-х годов он стал нередко мучиться неразрешимыми вопросами: «</a:t>
            </a:r>
            <a:r>
              <a:rPr lang="ru-RU" i="1" dirty="0" smtClean="0"/>
              <a:t>Ну, хорошо, у тебя будет 6000 десятин в Самарской губернии — 300 голов лошадей, а потом?</a:t>
            </a:r>
            <a:r>
              <a:rPr lang="ru-RU" dirty="0" smtClean="0"/>
              <a:t>»; в сфере литературной: «</a:t>
            </a:r>
            <a:r>
              <a:rPr lang="ru-RU" i="1" dirty="0" smtClean="0"/>
              <a:t>Ну, хорошо, ты будешь славнее </a:t>
            </a:r>
            <a:r>
              <a:rPr lang="ru-RU" i="1" dirty="0" smtClean="0">
                <a:hlinkClick r:id="rId2" tooltip="Гоголь, Николай Васильевич"/>
              </a:rPr>
              <a:t>Гоголя</a:t>
            </a:r>
            <a:r>
              <a:rPr lang="ru-RU" i="1" dirty="0" smtClean="0"/>
              <a:t>, </a:t>
            </a:r>
            <a:r>
              <a:rPr lang="ru-RU" i="1" dirty="0" smtClean="0">
                <a:hlinkClick r:id="rId3" tooltip="Пушкин, Александр Сергеевич"/>
              </a:rPr>
              <a:t>Пушкина</a:t>
            </a:r>
            <a:r>
              <a:rPr lang="ru-RU" i="1" dirty="0" smtClean="0"/>
              <a:t>, Шекспира, </a:t>
            </a:r>
            <a:r>
              <a:rPr lang="ru-RU" i="1" dirty="0" smtClean="0">
                <a:hlinkClick r:id="rId4" tooltip="Мольер"/>
              </a:rPr>
              <a:t>Мольера</a:t>
            </a:r>
            <a:r>
              <a:rPr lang="ru-RU" i="1" dirty="0" smtClean="0"/>
              <a:t>, всех писателей в мире, — ну и что ж!</a:t>
            </a:r>
            <a:r>
              <a:rPr lang="ru-RU" dirty="0" smtClean="0"/>
              <a:t>». Начиная думать о воспитании детей, он спрашивал себя: «</a:t>
            </a:r>
            <a:r>
              <a:rPr lang="ru-RU" i="1" dirty="0" smtClean="0"/>
              <a:t>зачем?</a:t>
            </a:r>
            <a:r>
              <a:rPr lang="ru-RU" dirty="0" smtClean="0"/>
              <a:t>»; рассуждая «</a:t>
            </a:r>
            <a:r>
              <a:rPr lang="ru-RU" i="1" dirty="0" smtClean="0"/>
              <a:t>о том, как народ может достигнуть благосостояния</a:t>
            </a:r>
            <a:r>
              <a:rPr lang="ru-RU" dirty="0" smtClean="0"/>
              <a:t>», он «</a:t>
            </a:r>
            <a:r>
              <a:rPr lang="ru-RU" i="1" dirty="0" smtClean="0"/>
              <a:t>вдруг говорил себе: а мне что за дело?</a:t>
            </a:r>
            <a:r>
              <a:rPr lang="ru-RU" dirty="0" smtClean="0"/>
              <a:t>» В общем, он «</a:t>
            </a:r>
            <a:r>
              <a:rPr lang="ru-RU" i="1" dirty="0" smtClean="0"/>
              <a:t>почувствовал, что то, на чём он стоял, подломилось, что того, чем он жил, уже нет</a:t>
            </a:r>
            <a:r>
              <a:rPr lang="ru-RU" dirty="0" smtClean="0"/>
              <a:t>». Естественным результатом была мысль о </a:t>
            </a:r>
            <a:r>
              <a:rPr lang="ru-RU" dirty="0" smtClean="0">
                <a:hlinkClick r:id="rId5" tooltip="Самоубийство"/>
              </a:rPr>
              <a:t>самоубийстве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7170" name="Picture 2" descr="C:\Users\7\Downloads\vis7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00750" y="2276872"/>
            <a:ext cx="3143250" cy="458112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988840"/>
            <a:ext cx="7772400" cy="1362075"/>
          </a:xfrm>
        </p:spPr>
        <p:txBody>
          <a:bodyPr/>
          <a:lstStyle/>
          <a:p>
            <a:r>
              <a:rPr lang="ru-RU" dirty="0" smtClean="0"/>
              <a:t>     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Смерть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" y="1484784"/>
            <a:ext cx="5004048" cy="5373216"/>
          </a:xfrm>
        </p:spPr>
        <p:txBody>
          <a:bodyPr>
            <a:normAutofit/>
          </a:bodyPr>
          <a:lstStyle/>
          <a:p>
            <a:r>
              <a:rPr lang="ru-RU" dirty="0" smtClean="0"/>
              <a:t>В пять часов утра 20 (7) ноября 1910 года наступило резкое ухудшение состояния. Рядом с больным к тому времени находилась вся семья. Точным ответом на вопрос, когда умер Лев Николаевич Толстой, будет время 6 часов 5 минут утра: больной, не произнеся ни единого слова, скончался. Он умер, не приходя в сознание. В причинах, почему умер Толстой, указывают воспаление легких, которое не перенес ослабленный старостью </a:t>
            </a:r>
            <a:r>
              <a:rPr lang="ru-RU" dirty="0" smtClean="0"/>
              <a:t>организма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8194" name="Picture 2" descr="C:\Users\7\Downloads\Dh2Ttj1XcAEtPS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466850"/>
            <a:ext cx="4283968" cy="498648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 smtClean="0"/>
              <a:t>        </a:t>
            </a:r>
            <a:r>
              <a:rPr lang="ru-RU" dirty="0" smtClean="0"/>
              <a:t>Спасибо за просмотр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55</TotalTime>
  <Words>289</Words>
  <Application>Microsoft Office PowerPoint</Application>
  <PresentationFormat>Экран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Презентация по истории России</vt:lpstr>
      <vt:lpstr>             Биография   </vt:lpstr>
      <vt:lpstr>            Образование  </vt:lpstr>
      <vt:lpstr>           Военная служба    </vt:lpstr>
      <vt:lpstr>     Путешествия по Европе   </vt:lpstr>
      <vt:lpstr>                 Семья     </vt:lpstr>
      <vt:lpstr>        Духовный кризис и         проповедничество   </vt:lpstr>
      <vt:lpstr>                          Смерть    </vt:lpstr>
      <vt:lpstr>         Спасибо за просмотр.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истории России</dc:title>
  <dc:creator>7</dc:creator>
  <cp:lastModifiedBy>7</cp:lastModifiedBy>
  <cp:revision>8</cp:revision>
  <dcterms:created xsi:type="dcterms:W3CDTF">2018-10-14T13:05:56Z</dcterms:created>
  <dcterms:modified xsi:type="dcterms:W3CDTF">2018-10-14T14:11:37Z</dcterms:modified>
</cp:coreProperties>
</file>