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00"/>
    <a:srgbClr val="000000"/>
    <a:srgbClr val="99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26" d="100"/>
          <a:sy n="126" d="100"/>
        </p:scale>
        <p:origin x="-35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75BA8D75-A134-435E-9CE7-8D7249139FD6}" type="datetimeFigureOut">
              <a:rPr lang="ru-RU" smtClean="0"/>
              <a:pPr/>
              <a:t>16.10.2018</a:t>
            </a:fld>
            <a:endParaRPr lang="ru-RU"/>
          </a:p>
        </p:txBody>
      </p:sp>
      <p:sp>
        <p:nvSpPr>
          <p:cNvPr id="16" name="Номер слайда 15"/>
          <p:cNvSpPr>
            <a:spLocks noGrp="1"/>
          </p:cNvSpPr>
          <p:nvPr>
            <p:ph type="sldNum" sz="quarter" idx="11"/>
          </p:nvPr>
        </p:nvSpPr>
        <p:spPr/>
        <p:txBody>
          <a:bodyPr/>
          <a:lstStyle/>
          <a:p>
            <a:fld id="{3BC22EDA-D9C9-49CA-8047-466681528481}"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5BA8D75-A134-435E-9CE7-8D7249139FD6}" type="datetimeFigureOut">
              <a:rPr lang="ru-RU" smtClean="0"/>
              <a:pPr/>
              <a:t>16.10.2018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BC22EDA-D9C9-49CA-8047-46668152848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5BA8D75-A134-435E-9CE7-8D7249139FD6}" type="datetimeFigureOut">
              <a:rPr lang="ru-RU" smtClean="0"/>
              <a:pPr/>
              <a:t>16.10.2018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BC22EDA-D9C9-49CA-8047-46668152848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75BA8D75-A134-435E-9CE7-8D7249139FD6}" type="datetimeFigureOut">
              <a:rPr lang="ru-RU" smtClean="0"/>
              <a:pPr/>
              <a:t>16.10.2018</a:t>
            </a:fld>
            <a:endParaRPr lang="ru-RU"/>
          </a:p>
        </p:txBody>
      </p:sp>
      <p:sp>
        <p:nvSpPr>
          <p:cNvPr id="15" name="Номер слайда 14"/>
          <p:cNvSpPr>
            <a:spLocks noGrp="1"/>
          </p:cNvSpPr>
          <p:nvPr>
            <p:ph type="sldNum" sz="quarter" idx="15"/>
          </p:nvPr>
        </p:nvSpPr>
        <p:spPr/>
        <p:txBody>
          <a:bodyPr/>
          <a:lstStyle>
            <a:lvl1pPr algn="ctr">
              <a:defRPr/>
            </a:lvl1pPr>
          </a:lstStyle>
          <a:p>
            <a:fld id="{3BC22EDA-D9C9-49CA-8047-466681528481}"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75BA8D75-A134-435E-9CE7-8D7249139FD6}" type="datetimeFigureOut">
              <a:rPr lang="ru-RU" smtClean="0"/>
              <a:pPr/>
              <a:t>16.10.2018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BC22EDA-D9C9-49CA-8047-466681528481}"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75BA8D75-A134-435E-9CE7-8D7249139FD6}" type="datetimeFigureOut">
              <a:rPr lang="ru-RU" smtClean="0"/>
              <a:pPr/>
              <a:t>16.10.2018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BC22EDA-D9C9-49CA-8047-466681528481}"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3BC22EDA-D9C9-49CA-8047-466681528481}"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75BA8D75-A134-435E-9CE7-8D7249139FD6}" type="datetimeFigureOut">
              <a:rPr lang="ru-RU" smtClean="0"/>
              <a:pPr/>
              <a:t>16.10.2018</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75BA8D75-A134-435E-9CE7-8D7249139FD6}" type="datetimeFigureOut">
              <a:rPr lang="ru-RU" smtClean="0"/>
              <a:pPr/>
              <a:t>16.10.2018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BC22EDA-D9C9-49CA-8047-466681528481}"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5BA8D75-A134-435E-9CE7-8D7249139FD6}" type="datetimeFigureOut">
              <a:rPr lang="ru-RU" smtClean="0"/>
              <a:pPr/>
              <a:t>16.10.2018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BC22EDA-D9C9-49CA-8047-46668152848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75BA8D75-A134-435E-9CE7-8D7249139FD6}" type="datetimeFigureOut">
              <a:rPr lang="ru-RU" smtClean="0"/>
              <a:pPr/>
              <a:t>16.10.2018</a:t>
            </a:fld>
            <a:endParaRPr lang="ru-RU"/>
          </a:p>
        </p:txBody>
      </p:sp>
      <p:sp>
        <p:nvSpPr>
          <p:cNvPr id="9" name="Номер слайда 8"/>
          <p:cNvSpPr>
            <a:spLocks noGrp="1"/>
          </p:cNvSpPr>
          <p:nvPr>
            <p:ph type="sldNum" sz="quarter" idx="15"/>
          </p:nvPr>
        </p:nvSpPr>
        <p:spPr/>
        <p:txBody>
          <a:bodyPr/>
          <a:lstStyle/>
          <a:p>
            <a:fld id="{3BC22EDA-D9C9-49CA-8047-466681528481}"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75BA8D75-A134-435E-9CE7-8D7249139FD6}" type="datetimeFigureOut">
              <a:rPr lang="ru-RU" smtClean="0"/>
              <a:pPr/>
              <a:t>16.10.2018</a:t>
            </a:fld>
            <a:endParaRPr lang="ru-RU"/>
          </a:p>
        </p:txBody>
      </p:sp>
      <p:sp>
        <p:nvSpPr>
          <p:cNvPr id="9" name="Номер слайда 8"/>
          <p:cNvSpPr>
            <a:spLocks noGrp="1"/>
          </p:cNvSpPr>
          <p:nvPr>
            <p:ph type="sldNum" sz="quarter" idx="11"/>
          </p:nvPr>
        </p:nvSpPr>
        <p:spPr/>
        <p:txBody>
          <a:bodyPr/>
          <a:lstStyle/>
          <a:p>
            <a:fld id="{3BC22EDA-D9C9-49CA-8047-466681528481}"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5BA8D75-A134-435E-9CE7-8D7249139FD6}" type="datetimeFigureOut">
              <a:rPr lang="ru-RU" smtClean="0"/>
              <a:pPr/>
              <a:t>16.10.2018</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BC22EDA-D9C9-49CA-8047-466681528481}"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ru.wikipedia.org/wiki/%D0%98%D0%BD%D0%B4%D1%83%D0%B8%D0%B7%D0%BC" TargetMode="External"/><Relationship Id="rId3" Type="http://schemas.openxmlformats.org/officeDocument/2006/relationships/hyperlink" Target="https://ru.wikipedia.org/wiki/%D0%93%D0%B0%D0%BB%D0%BB%D0%B5%D1%80%D0%B0%D0%BD%D0%B8,_%D0%A7%D0%B5%D1%87%D0%B8%D0%BB%D0%B8%D1%8F" TargetMode="External"/><Relationship Id="rId7" Type="http://schemas.openxmlformats.org/officeDocument/2006/relationships/hyperlink" Target="https://ru.wikipedia.org/w/index.php?title=%D0%94%D0%B6%D1%83%D0%BB%D0%B8%D0%B0%D0%BD%D0%BE_%D0%B4%D0%B8_%D0%9B%D0%BE%D1%80%D0%B5%D0%BD%D1%86%D0%BE_%D0%9C%D0%B5%D0%B4%D0%B8%D1%87%D0%B8&amp;action=edit&amp;redlink=1"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https://ru.wikipedia.org/w/index.php?title=%D0%90%D0%BD%D0%B4%D1%80%D0%B5%D0%B0_%D0%9A%D0%BE%D1%80%D1%81%D0%B0%D0%BB%D0%B8&amp;action=edit&amp;redlink=1" TargetMode="External"/><Relationship Id="rId5" Type="http://schemas.openxmlformats.org/officeDocument/2006/relationships/hyperlink" Target="https://ru.wikipedia.org/wiki/%D0%A1%D0%B0%D0%BB%D0%B0%D0%B8" TargetMode="External"/><Relationship Id="rId4" Type="http://schemas.openxmlformats.org/officeDocument/2006/relationships/hyperlink" Target="https://ru.wikipedia.org/wiki/%D0%94%D0%B0%D0%BC%D0%B0_%D1%81_%D0%B3%D0%BE%D1%80%D0%BD%D0%BE%D1%81%D1%82%D0%B0%D0%B5%D0%BC" TargetMode="External"/><Relationship Id="rId9" Type="http://schemas.openxmlformats.org/officeDocument/2006/relationships/hyperlink" Target="https://ru.wikipedia.org/wiki/%D0%94%D0%BC%D0%B8%D1%82%D1%80%D0%B8%D0%B9_%D0%9C%D0%B5%D1%80%D0%B5%D0%B6%D0%BA%D0%BE%D0%B2%D1%81%D0%BA%D0%B8%D0%B9"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ru.wikipedia.org/wiki/XIX_%D0%B2%D0%B5%D0%BA" TargetMode="External"/><Relationship Id="rId3" Type="http://schemas.openxmlformats.org/officeDocument/2006/relationships/hyperlink" Target="https://ru.wikipedia.org/wiki/%D0%A1%D1%84%D1%83%D0%BC%D0%B0%D1%82%D0%BE" TargetMode="External"/><Relationship Id="rId7" Type="http://schemas.openxmlformats.org/officeDocument/2006/relationships/hyperlink" Target="https://ru.wikipedia.org/wiki/1515_%D0%B3%D0%BE%D0%B4" TargetMode="External"/><Relationship Id="rId2" Type="http://schemas.openxmlformats.org/officeDocument/2006/relationships/hyperlink" Target="https://ru.wikipedia.org/wiki/%D0%90%D0%BD%D0%B0%D1%82%D0%BE%D0%BC%D0%B8%D1%8F" TargetMode="External"/><Relationship Id="rId1" Type="http://schemas.openxmlformats.org/officeDocument/2006/relationships/slideLayout" Target="../slideLayouts/slideLayout2.xml"/><Relationship Id="rId6" Type="http://schemas.openxmlformats.org/officeDocument/2006/relationships/hyperlink" Target="https://ru.wikipedia.org/wiki/1512" TargetMode="External"/><Relationship Id="rId11" Type="http://schemas.openxmlformats.org/officeDocument/2006/relationships/hyperlink" Target="https://ru.wikipedia.org/wiki/%D0%9C%D0%B8%D0%BB%D0%B0%D0%BD" TargetMode="External"/><Relationship Id="rId5" Type="http://schemas.openxmlformats.org/officeDocument/2006/relationships/hyperlink" Target="https://ru.wikipedia.org/w/index.php?title=C%D0%B0%D0%BD%D0%B3%D0%B8%D0%BD%D0%B0&amp;action=edit&amp;redlink=1" TargetMode="External"/><Relationship Id="rId10" Type="http://schemas.openxmlformats.org/officeDocument/2006/relationships/hyperlink" Target="https://ru.wikipedia.org/wiki/%D0%9B%D0%B8%D1%80%D0%B0_(%D0%BC%D1%83%D0%B7%D1%8B%D0%BA%D0%B0%D0%BB%D1%8C%D0%BD%D1%8B%D0%B9_%D0%B8%D0%BD%D1%81%D1%82%D1%80%D1%83%D0%BC%D0%B5%D0%BD%D1%82)" TargetMode="External"/><Relationship Id="rId4" Type="http://schemas.openxmlformats.org/officeDocument/2006/relationships/hyperlink" Target="https://ru.wikipedia.org/wiki/%D0%90%D0%B2%D1%82%D0%BE%D0%BF%D0%BE%D1%80%D1%82%D1%80%D0%B5%D1%82" TargetMode="External"/><Relationship Id="rId9" Type="http://schemas.openxmlformats.org/officeDocument/2006/relationships/hyperlink" Target="https://ru.wikipedia.org/w/index.php?title=%D0%9F%D1%8C%D0%B5%D1%82%D1%80%D0%BE_%D0%9C%D0%B0%D1%80%D0%B0%D0%BD%D0%B8&amp;action=edit&amp;redlink=1"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ru.wikipedia.org/wiki/1481" TargetMode="External"/><Relationship Id="rId13" Type="http://schemas.openxmlformats.org/officeDocument/2006/relationships/hyperlink" Target="https://ru.wikipedia.org/wiki/%D0%A1%D0%B5%D1%80%D0%B5%D0%B1%D1%80%D0%BE" TargetMode="External"/><Relationship Id="rId18" Type="http://schemas.openxmlformats.org/officeDocument/2006/relationships/hyperlink" Target="https://ru.wikipedia.org/wiki/%D0%9A%D0%BE%D0%BD%D1%8C_%D0%9B%D0%B5%D0%BE%D0%BD%D0%B0%D1%80%D0%B4%D0%BE" TargetMode="External"/><Relationship Id="rId26" Type="http://schemas.openxmlformats.org/officeDocument/2006/relationships/hyperlink" Target="https://ru.wikipedia.org/wiki/%D0%92%D0%BE%D0%B7%D0%B4%D1%83%D1%88%D0%BD%D0%BE%D0%B5_%D1%81%D1%83%D0%B4%D0%BD%D0%BE" TargetMode="External"/><Relationship Id="rId3" Type="http://schemas.openxmlformats.org/officeDocument/2006/relationships/hyperlink" Target="https://ru.wikipedia.org/wiki/1477_%D0%B3%D0%BE%D0%B4" TargetMode="External"/><Relationship Id="rId21" Type="http://schemas.openxmlformats.org/officeDocument/2006/relationships/hyperlink" Target="https://ru.wikipedia.org/wiki/%D0%9D%D0%B0%D1%86%D0%B8%D0%BE%D0%BD%D0%B0%D0%BB%D1%8C%D0%BD%D1%8B%D0%B9_%D0%BC%D1%83%D0%B7%D0%B5%D0%B9_(%D0%9A%D1%80%D0%B0%D0%BA%D0%BE%D0%B2)" TargetMode="External"/><Relationship Id="rId7" Type="http://schemas.openxmlformats.org/officeDocument/2006/relationships/hyperlink" Target="https://ru.wikipedia.org/wiki/%D0%A1%D0%BE%D0%B4%D0%BE%D0%BC%D0%B8%D1%8F" TargetMode="External"/><Relationship Id="rId12" Type="http://schemas.openxmlformats.org/officeDocument/2006/relationships/hyperlink" Target="https://ru.wikipedia.org/wiki/%D0%92%D0%B0%D0%B7%D0%B0%D1%80%D0%B8" TargetMode="External"/><Relationship Id="rId17" Type="http://schemas.openxmlformats.org/officeDocument/2006/relationships/hyperlink" Target="https://ru.wikipedia.org/wiki/%D0%9B%D0%BE%D0%B4%D0%BE%D0%B2%D0%B8%D0%BA%D0%BE_%D0%9C%D0%BE%D1%80%D0%BE" TargetMode="External"/><Relationship Id="rId25" Type="http://schemas.openxmlformats.org/officeDocument/2006/relationships/hyperlink" Target="https://ru.wikipedia.org/wiki/1487" TargetMode="External"/><Relationship Id="rId2" Type="http://schemas.openxmlformats.org/officeDocument/2006/relationships/hyperlink" Target="https://ru.wikipedia.org/wiki/1472" TargetMode="External"/><Relationship Id="rId16" Type="http://schemas.openxmlformats.org/officeDocument/2006/relationships/hyperlink" Target="https://ru.wikipedia.org/wiki/%D0%9C%D0%B8%D0%BB%D0%B0%D0%BD" TargetMode="External"/><Relationship Id="rId20" Type="http://schemas.openxmlformats.org/officeDocument/2006/relationships/hyperlink" Target="https://ru.wikipedia.org/wiki/%D0%94%D0%B0%D0%BC%D0%B0_%D1%81_%D0%B3%D0%BE%D1%80%D0%BD%D0%BE%D1%81%D1%82%D0%B0%D0%B5%D0%BC" TargetMode="External"/><Relationship Id="rId29" Type="http://schemas.openxmlformats.org/officeDocument/2006/relationships/hyperlink" Target="https://ru.wikipedia.org/wiki/1490" TargetMode="External"/><Relationship Id="rId1" Type="http://schemas.openxmlformats.org/officeDocument/2006/relationships/slideLayout" Target="../slideLayouts/slideLayout2.xml"/><Relationship Id="rId6" Type="http://schemas.openxmlformats.org/officeDocument/2006/relationships/hyperlink" Target="https://ru.wikipedia.org/wiki/%D0%9C%D0%B0%D0%B4%D0%BE%D0%BD%D0%BD%D0%B0_%D0%91%D0%B5%D0%BD%D1%83%D0%B0" TargetMode="External"/><Relationship Id="rId11" Type="http://schemas.openxmlformats.org/officeDocument/2006/relationships/hyperlink" Target="https://ru.wikipedia.org/wiki/1482" TargetMode="External"/><Relationship Id="rId24" Type="http://schemas.openxmlformats.org/officeDocument/2006/relationships/hyperlink" Target="https://ru.wikipedia.org/wiki/%D0%9C%D0%B0%D0%B4%D0%BE%D0%BD%D0%BD%D0%B0_%D0%B2_%D1%81%D0%BA%D0%B0%D0%BB%D0%B0%D1%85" TargetMode="External"/><Relationship Id="rId5" Type="http://schemas.openxmlformats.org/officeDocument/2006/relationships/hyperlink" Target="https://ru.wikipedia.org/wiki/%D0%91%D0%BB%D0%B0%D0%B3%D0%BE%D0%B2%D0%B5%D1%89%D0%B5%D0%BD%D0%B8%D0%B5_(%D0%9B%D0%B5%D0%BE%D0%BD%D0%B0%D1%80%D0%B4%D0%BE_%D0%B4%D0%B0_%D0%92%D0%B8%D0%BD%D1%87%D0%B8)" TargetMode="External"/><Relationship Id="rId15" Type="http://schemas.openxmlformats.org/officeDocument/2006/relationships/hyperlink" Target="https://ru.wikipedia.org/wiki/%D0%9B%D0%BE%D1%80%D0%B5%D0%BD%D1%86%D0%BE_%D0%9C%D0%B5%D0%B4%D0%B8%D1%87%D0%B8" TargetMode="External"/><Relationship Id="rId23" Type="http://schemas.openxmlformats.org/officeDocument/2006/relationships/hyperlink" Target="https://ru.wikipedia.org/wiki/1483" TargetMode="External"/><Relationship Id="rId28" Type="http://schemas.openxmlformats.org/officeDocument/2006/relationships/hyperlink" Target="https://ru.wikipedia.org/wiki/1489" TargetMode="External"/><Relationship Id="rId10" Type="http://schemas.openxmlformats.org/officeDocument/2006/relationships/hyperlink" Target="https://ru.wikipedia.org/wiki/%D0%A4%D0%BB%D0%BE%D1%80%D0%B5%D0%BD%D1%86%D0%B8%D1%8F" TargetMode="External"/><Relationship Id="rId19" Type="http://schemas.openxmlformats.org/officeDocument/2006/relationships/hyperlink" Target="https://ru.wikipedia.org/wiki/%D0%A4%D1%80%D0%B0%D0%BD%D1%87%D0%B5%D1%81%D0%BA%D0%BE_%D0%A1%D1%84%D0%BE%D1%80%D1%86%D0%B0" TargetMode="External"/><Relationship Id="rId31" Type="http://schemas.openxmlformats.org/officeDocument/2006/relationships/hyperlink" Target="https://ru.wikipedia.org/wiki/%D0%A7%D0%B5%D1%80%D0%B5%D0%BF" TargetMode="External"/><Relationship Id="rId4" Type="http://schemas.openxmlformats.org/officeDocument/2006/relationships/hyperlink" Target="https://ru.wikipedia.org/wiki/%D0%9A%D1%80%D0%B5%D1%89%D0%B5%D0%BD%D0%B8%D0%B5_%D0%A5%D1%80%D0%B8%D1%81%D1%82%D0%B0_(%D0%9B%D0%B5%D0%BE%D0%BD%D0%B0%D1%80%D0%B4%D0%BE_%D0%B4%D0%B0_%D0%92%D0%B8%D0%BD%D1%87%D0%B8)" TargetMode="External"/><Relationship Id="rId9" Type="http://schemas.openxmlformats.org/officeDocument/2006/relationships/hyperlink" Target="https://ru.wikipedia.org/wiki/%D0%93%D0%BE%D0%B4" TargetMode="External"/><Relationship Id="rId14" Type="http://schemas.openxmlformats.org/officeDocument/2006/relationships/hyperlink" Target="https://ru.wikipedia.org/wiki/%D0%9B%D0%B8%D1%80%D0%B0_(%D0%BC%D1%83%D0%B7%D1%8B%D0%BA%D0%B0%D0%BB%D1%8C%D0%BD%D1%8B%D0%B9_%D0%B8%D0%BD%D1%81%D1%82%D1%80%D1%83%D0%BC%D0%B5%D0%BD%D1%82)" TargetMode="External"/><Relationship Id="rId22" Type="http://schemas.openxmlformats.org/officeDocument/2006/relationships/hyperlink" Target="https://ru.wikipedia.org/wiki/%D0%9A%D1%80%D0%B0%D0%BA%D0%BE%D0%B2" TargetMode="External"/><Relationship Id="rId27" Type="http://schemas.openxmlformats.org/officeDocument/2006/relationships/hyperlink" Target="https://ru.wikipedia.org/wiki/%D0%9E%D1%80%D0%BD%D0%B8%D1%82%D0%BE%D0%BF%D1%82%D0%B5%D1%80" TargetMode="External"/><Relationship Id="rId30" Type="http://schemas.openxmlformats.org/officeDocument/2006/relationships/hyperlink" Target="https://ru.wikipedia.org/wiki/%D0%90%D0%BD%D0%B0%D1%82%D0%BE%D0%BC%D0%B8%D1%8F"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ru.wikipedia.org/wiki/%D0%92%D0%B5%D1%80%D1%80%D0%BE%D0%BA%D0%BA%D1%8C%D0%B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ru.wikipedia.org/wiki/%D0%90%D0%BD%D1%8C%D0%BE%D0%BB%D0%BE_%D0%B4%D0%B8_%D0%9F%D0%BE%D0%BB%D0%BE" TargetMode="External"/><Relationship Id="rId3" Type="http://schemas.openxmlformats.org/officeDocument/2006/relationships/hyperlink" Target="https://ru.wikipedia.org/wiki/%D0%92%D0%B5%D1%80%D1%80%D0%BE%D0%BA%D0%BA%D1%8C%D0%BE" TargetMode="External"/><Relationship Id="rId7" Type="http://schemas.openxmlformats.org/officeDocument/2006/relationships/hyperlink" Target="https://ru.wikipedia.org/wiki/%D0%9B%D0%BE%D1%80%D0%B5%D0%BD%D1%86%D0%BE_%D0%B4%D0%B8_%D0%9A%D1%80%D0%B5%D0%B4%D0%B8" TargetMode="External"/><Relationship Id="rId2" Type="http://schemas.openxmlformats.org/officeDocument/2006/relationships/hyperlink" Target="https://ru.wikipedia.org/wiki/1466" TargetMode="External"/><Relationship Id="rId1" Type="http://schemas.openxmlformats.org/officeDocument/2006/relationships/slideLayout" Target="../slideLayouts/slideLayout2.xml"/><Relationship Id="rId6" Type="http://schemas.openxmlformats.org/officeDocument/2006/relationships/hyperlink" Target="https://ru.wikipedia.org/wiki/%D0%9F%D0%B5%D1%80%D1%83%D0%B4%D0%B6%D0%B8%D0%BD%D0%BE" TargetMode="External"/><Relationship Id="rId11" Type="http://schemas.openxmlformats.org/officeDocument/2006/relationships/hyperlink" Target="https://ru.wikipedia.org/wiki/%D0%93%D0%B8%D0%BB%D1%8C%D0%B4%D0%B8%D1%8F_%D0%A1%D0%B2%D1%8F%D1%82%D0%BE%D0%B3%D0%BE_%D0%9B%D1%83%D0%BA%D0%B8" TargetMode="External"/><Relationship Id="rId5" Type="http://schemas.openxmlformats.org/officeDocument/2006/relationships/hyperlink" Target="https://ru.wikipedia.org/wiki/%D0%A4%D0%BB%D0%BE%D1%80%D0%B5%D0%BD%D1%86%D0%B8%D1%8F" TargetMode="External"/><Relationship Id="rId10" Type="http://schemas.openxmlformats.org/officeDocument/2006/relationships/hyperlink" Target="https://ru.wikipedia.org/wiki/%D0%93%D0%B8%D1%80%D0%BB%D0%B0%D0%BD%D0%B4%D0%B0%D0%B9%D0%BE" TargetMode="External"/><Relationship Id="rId4" Type="http://schemas.openxmlformats.org/officeDocument/2006/relationships/hyperlink" Target="https://ru.wikipedia.org/wiki/%D0%90%D0%BD%D0%B4%D1%80%D0%B5%D0%B0_%D0%92%D0%B5%D1%80%D1%80%D0%BE%D0%BA%D0%BA%D1%8C%D0%BE" TargetMode="External"/><Relationship Id="rId9" Type="http://schemas.openxmlformats.org/officeDocument/2006/relationships/hyperlink" Target="https://ru.wikipedia.org/wiki/%D0%91%D0%BE%D1%82%D1%82%D0%B8%D1%87%D0%B5%D0%BB%D0%BB%D0%B8"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ru.wikipedia.org/wiki/1516_%D0%B3%D0%BE%D0%B4" TargetMode="External"/><Relationship Id="rId13" Type="http://schemas.openxmlformats.org/officeDocument/2006/relationships/hyperlink" Target="https://ru.wikipedia.org/wiki/%D0%90%D0%BC%D0%B1%D1%83%D0%B0%D0%B7_(%D0%B7%D0%B0%D0%BC%D0%BE%D0%BA)" TargetMode="External"/><Relationship Id="rId18" Type="http://schemas.openxmlformats.org/officeDocument/2006/relationships/hyperlink" Target="https://ru.wikipedia.org/wiki/%D0%97%D0%B0%D0%BC%D0%BE%D0%BA_%D0%A8%D0%B0%D0%BC%D0%B1%D0%BE%D1%80" TargetMode="External"/><Relationship Id="rId26" Type="http://schemas.openxmlformats.org/officeDocument/2006/relationships/hyperlink" Target="https://ru.wikipedia.org/wiki/%D0%92%D0%B8%D0%BD%D0%BE%D0%B3%D1%80%D0%B0%D0%B4%D0%BD%D0%B8%D0%BA" TargetMode="External"/><Relationship Id="rId3" Type="http://schemas.openxmlformats.org/officeDocument/2006/relationships/hyperlink" Target="https://ru.wikipedia.org/wiki/%D0%9B%D0%B5%D0%B2_X" TargetMode="External"/><Relationship Id="rId21" Type="http://schemas.openxmlformats.org/officeDocument/2006/relationships/hyperlink" Target="https://ru.wikipedia.org/wiki/%D0%A4%D1%80%D0%B0%D0%BD%D1%86%D0%B8%D1%81%D0%BA_I" TargetMode="External"/><Relationship Id="rId7" Type="http://schemas.openxmlformats.org/officeDocument/2006/relationships/hyperlink" Target="https://ru.wikipedia.org/wiki/1513" TargetMode="External"/><Relationship Id="rId12" Type="http://schemas.openxmlformats.org/officeDocument/2006/relationships/hyperlink" Target="https://ru.wikipedia.org/wiki/%D0%9A%D0%BB%D0%BE-%D0%9B%D1%8E%D1%81%D0%B5" TargetMode="External"/><Relationship Id="rId17" Type="http://schemas.openxmlformats.org/officeDocument/2006/relationships/hyperlink" Target="https://ru.wikipedia.org/wiki/%D0%A1%D0%BE%D0%BD%D0%B0_(%D0%BF%D1%80%D0%B8%D1%82%D0%BE%D0%BA_%D0%A0%D0%BE%D0%BD%D1%8B)" TargetMode="External"/><Relationship Id="rId25" Type="http://schemas.openxmlformats.org/officeDocument/2006/relationships/hyperlink" Target="https://ru.wikipedia.org/wiki/%D0%A1%D0%B0%D0%BB%D0%B0%D0%B8" TargetMode="External"/><Relationship Id="rId2" Type="http://schemas.openxmlformats.org/officeDocument/2006/relationships/hyperlink" Target="https://ru.wikipedia.org/wiki/%D0%A4%D1%80%D0%B0%D0%BD%D1%86%D0%B8%D1%81%D0%BA_I_(%D0%BA%D0%BE%D1%80%D0%BE%D0%BB%D1%8C_%D0%A4%D1%80%D0%B0%D0%BD%D1%86%D0%B8%D0%B8)" TargetMode="External"/><Relationship Id="rId16" Type="http://schemas.openxmlformats.org/officeDocument/2006/relationships/hyperlink" Target="https://ru.wikipedia.org/wiki/%D0%9B%D1%83%D0%B0%D1%80%D0%B0" TargetMode="External"/><Relationship Id="rId20" Type="http://schemas.openxmlformats.org/officeDocument/2006/relationships/hyperlink" Target="https://ru.wikipedia.org/wiki/2_%D0%BC%D0%B0%D1%8F" TargetMode="External"/><Relationship Id="rId1" Type="http://schemas.openxmlformats.org/officeDocument/2006/relationships/slideLayout" Target="../slideLayouts/slideLayout2.xml"/><Relationship Id="rId6" Type="http://schemas.openxmlformats.org/officeDocument/2006/relationships/hyperlink" Target="https://ru.wikipedia.org/wiki/%D0%9B%D0%B5%D0%BE%D0%BD%D0%B0%D1%80%D0%B4%D0%BE_%D0%B4%D0%B0_%D0%92%D0%B8%D0%BD%D1%87%D0%B8" TargetMode="External"/><Relationship Id="rId11" Type="http://schemas.openxmlformats.org/officeDocument/2006/relationships/hyperlink" Target="https://ru.wikipedia.org/wiki/%D0%9B%D0%B8%D0%BE%D0%BD" TargetMode="External"/><Relationship Id="rId24" Type="http://schemas.openxmlformats.org/officeDocument/2006/relationships/hyperlink" Target="https://ru.wikipedia.org/wiki/%D0%A4%D1%80%D0%B0%D0%BD%D1%87%D0%B5%D1%81%D0%BA%D0%BE_%D0%9C%D0%B5%D0%BB%D1%8C%D1%86%D0%B8" TargetMode="External"/><Relationship Id="rId5" Type="http://schemas.openxmlformats.org/officeDocument/2006/relationships/hyperlink" Target="https://ru.wikipedia.org/wiki/1515_%D0%B3%D0%BE%D0%B4" TargetMode="External"/><Relationship Id="rId15" Type="http://schemas.openxmlformats.org/officeDocument/2006/relationships/hyperlink" Target="https://ru.wikipedia.org/wiki/%D0%A4%D1%80%D0%B0_%D0%94%D0%B6%D0%BE%D0%B2%D0%B0%D0%BD%D0%BD%D0%B8_%D0%94%D0%B6%D0%BE%D0%BA%D0%BE%D0%BD%D0%B4%D0%BE" TargetMode="External"/><Relationship Id="rId23" Type="http://schemas.openxmlformats.org/officeDocument/2006/relationships/hyperlink" Target="https://ru.wikipedia.org/wiki/%D0%9A%D0%B0%D1%83%D1%84%D0%BC%D0%B0%D0%BD,_%D0%90%D0%BD%D0%B3%D0%B5%D0%BB%D0%B8%D0%BA%D0%B0" TargetMode="External"/><Relationship Id="rId10" Type="http://schemas.openxmlformats.org/officeDocument/2006/relationships/hyperlink" Target="https://ru.wikipedia.org/wiki/%D0%98%D0%BE%D0%B0%D0%BD%D0%BD_%D0%9A%D1%80%D0%B5%D1%81%D1%82%D0%B8%D1%82%D0%B5%D0%BB%D1%8C_(%D0%9B%D0%B5%D0%BE%D0%BD%D0%B0%D1%80%D0%B4%D0%BE_%D0%B4%D0%B0_%D0%92%D0%B8%D0%BD%D1%87%D0%B8)" TargetMode="External"/><Relationship Id="rId19" Type="http://schemas.openxmlformats.org/officeDocument/2006/relationships/hyperlink" Target="https://ru.wikipedia.org/wiki/1519_%D0%B3%D0%BE%D0%B4" TargetMode="External"/><Relationship Id="rId4" Type="http://schemas.openxmlformats.org/officeDocument/2006/relationships/hyperlink" Target="https://ru.wikipedia.org/wiki/%D0%91%D0%BE%D0%BB%D0%BE%D0%BD%D1%8C%D1%8F" TargetMode="External"/><Relationship Id="rId9" Type="http://schemas.openxmlformats.org/officeDocument/2006/relationships/hyperlink" Target="https://ru.wikipedia.org/wiki/%D0%91%D0%B5%D0%BB%D1%8C%D0%B2%D0%B5%D0%B4%D0%B5%D1%80_(%D0%A0%D0%B8%D0%BC)" TargetMode="External"/><Relationship Id="rId14" Type="http://schemas.openxmlformats.org/officeDocument/2006/relationships/hyperlink" Target="https://ru.wikipedia.org/wiki/%D0%90%D0%BD%D0%B4%D1%80%D0%B5%D0%B0_%D0%A1%D0%BE%D0%BB%D0%B0%D1%80%D0%B8%D0%BE" TargetMode="External"/><Relationship Id="rId22" Type="http://schemas.openxmlformats.org/officeDocument/2006/relationships/hyperlink" Target="https://ru.wikipedia.org/wiki/%D0%AD%D0%BD%D0%B3%D1%8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5400000" scaled="0"/>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noAutofit/>
          </a:bodyPr>
          <a:lstStyle/>
          <a:p>
            <a:r>
              <a:rPr lang="ru-RU" sz="4000" dirty="0" smtClean="0">
                <a:solidFill>
                  <a:schemeClr val="tx1"/>
                </a:solidFill>
              </a:rPr>
              <a:t>Презентация по истории</a:t>
            </a:r>
          </a:p>
          <a:p>
            <a:r>
              <a:rPr lang="ru-RU" sz="4000" dirty="0" smtClean="0">
                <a:solidFill>
                  <a:schemeClr val="tx1"/>
                </a:solidFill>
              </a:rPr>
              <a:t>Ученицы 7А класса</a:t>
            </a:r>
          </a:p>
          <a:p>
            <a:r>
              <a:rPr lang="ru-RU" sz="4000" dirty="0" err="1" smtClean="0">
                <a:solidFill>
                  <a:schemeClr val="tx1"/>
                </a:solidFill>
              </a:rPr>
              <a:t>Шилиной</a:t>
            </a:r>
            <a:r>
              <a:rPr lang="ru-RU" sz="4000" dirty="0" smtClean="0">
                <a:solidFill>
                  <a:schemeClr val="tx1"/>
                </a:solidFill>
              </a:rPr>
              <a:t> Варвары</a:t>
            </a:r>
            <a:endParaRPr lang="ru-RU" sz="4000" dirty="0">
              <a:solidFill>
                <a:schemeClr val="tx1"/>
              </a:solidFill>
            </a:endParaRPr>
          </a:p>
        </p:txBody>
      </p:sp>
      <p:sp>
        <p:nvSpPr>
          <p:cNvPr id="2" name="Заголовок 1"/>
          <p:cNvSpPr>
            <a:spLocks noGrp="1"/>
          </p:cNvSpPr>
          <p:nvPr>
            <p:ph type="ctrTitle"/>
          </p:nvPr>
        </p:nvSpPr>
        <p:spPr/>
        <p:txBody>
          <a:bodyPr>
            <a:normAutofit/>
          </a:bodyPr>
          <a:lstStyle/>
          <a:p>
            <a:r>
              <a:rPr lang="ru-RU" sz="5400" dirty="0" smtClean="0"/>
              <a:t>Леонардо да Винчи</a:t>
            </a:r>
            <a:br>
              <a:rPr lang="ru-RU" sz="5400" dirty="0" smtClean="0"/>
            </a:br>
            <a:r>
              <a:rPr lang="ru-RU" sz="5400" dirty="0" smtClean="0"/>
              <a:t>(1452-1519)</a:t>
            </a:r>
            <a:endParaRPr lang="ru-RU"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5400000" scaled="0"/>
        </a:gradFill>
        <a:effectLst/>
      </p:bgPr>
    </p:bg>
    <p:spTree>
      <p:nvGrpSpPr>
        <p:cNvPr id="1" name=""/>
        <p:cNvGrpSpPr/>
        <p:nvPr/>
      </p:nvGrpSpPr>
      <p:grpSpPr>
        <a:xfrm>
          <a:off x="0" y="0"/>
          <a:ext cx="0" cy="0"/>
          <a:chOff x="0" y="0"/>
          <a:chExt cx="0" cy="0"/>
        </a:xfrm>
      </p:grpSpPr>
      <p:pic>
        <p:nvPicPr>
          <p:cNvPr id="4" name="Рисунок 3" descr="Leonardo_self.jpg"/>
          <p:cNvPicPr>
            <a:picLocks noChangeAspect="1"/>
          </p:cNvPicPr>
          <p:nvPr/>
        </p:nvPicPr>
        <p:blipFill>
          <a:blip r:embed="rId2"/>
          <a:stretch>
            <a:fillRect/>
          </a:stretch>
        </p:blipFill>
        <p:spPr>
          <a:xfrm>
            <a:off x="6858016" y="1785926"/>
            <a:ext cx="2113964" cy="3000372"/>
          </a:xfrm>
          <a:prstGeom prst="rect">
            <a:avLst/>
          </a:prstGeom>
        </p:spPr>
      </p:pic>
      <p:sp>
        <p:nvSpPr>
          <p:cNvPr id="3" name="Содержимое 2"/>
          <p:cNvSpPr>
            <a:spLocks noGrp="1"/>
          </p:cNvSpPr>
          <p:nvPr>
            <p:ph idx="1"/>
          </p:nvPr>
        </p:nvSpPr>
        <p:spPr>
          <a:xfrm>
            <a:off x="428596" y="1714488"/>
            <a:ext cx="8229600" cy="4572000"/>
          </a:xfrm>
        </p:spPr>
        <p:txBody>
          <a:bodyPr>
            <a:normAutofit fontScale="55000" lnSpcReduction="20000"/>
          </a:bodyPr>
          <a:lstStyle/>
          <a:p>
            <a:r>
              <a:rPr lang="ru-RU" dirty="0">
                <a:solidFill>
                  <a:srgbClr val="0000FF"/>
                </a:solidFill>
              </a:rPr>
              <a:t>У Леонардо было много друзей и учеников. Что же касается любовных отношений, достоверных сведений на этот счёт нет, поскольку Леонардо тщательно скрывал эту сторону своей жизни. Женат он не был, о романах с женщинами достоверных сведений нет. По некоторым версиям, у Леонардо была связь с </a:t>
            </a:r>
            <a:r>
              <a:rPr lang="ru-RU" dirty="0" err="1">
                <a:solidFill>
                  <a:srgbClr val="0000FF"/>
                </a:solidFill>
                <a:hlinkClick r:id="rId3" tooltip="Галлерани, Чечилия"/>
              </a:rPr>
              <a:t>Чечилией</a:t>
            </a:r>
            <a:r>
              <a:rPr lang="ru-RU" dirty="0">
                <a:solidFill>
                  <a:srgbClr val="0000FF"/>
                </a:solidFill>
                <a:hlinkClick r:id="rId3" tooltip="Галлерани, Чечилия"/>
              </a:rPr>
              <a:t> </a:t>
            </a:r>
            <a:r>
              <a:rPr lang="ru-RU" dirty="0" err="1">
                <a:solidFill>
                  <a:srgbClr val="0000FF"/>
                </a:solidFill>
                <a:hlinkClick r:id="rId3" tooltip="Галлерани, Чечилия"/>
              </a:rPr>
              <a:t>Галлерани</a:t>
            </a:r>
            <a:r>
              <a:rPr lang="ru-RU" dirty="0">
                <a:solidFill>
                  <a:srgbClr val="0000FF"/>
                </a:solidFill>
              </a:rPr>
              <a:t>, фавориткой </a:t>
            </a:r>
            <a:r>
              <a:rPr lang="ru-RU" dirty="0" err="1">
                <a:solidFill>
                  <a:srgbClr val="0000FF"/>
                </a:solidFill>
              </a:rPr>
              <a:t>Лодовико</a:t>
            </a:r>
            <a:r>
              <a:rPr lang="ru-RU" dirty="0">
                <a:solidFill>
                  <a:srgbClr val="0000FF"/>
                </a:solidFill>
              </a:rPr>
              <a:t> Моро, с которой он написал свою знаменитую картину «</a:t>
            </a:r>
            <a:r>
              <a:rPr lang="ru-RU" dirty="0">
                <a:solidFill>
                  <a:srgbClr val="0000FF"/>
                </a:solidFill>
                <a:hlinkClick r:id="rId4" tooltip="Дама с горностаем"/>
              </a:rPr>
              <a:t>Дама с горностаем</a:t>
            </a:r>
            <a:r>
              <a:rPr lang="ru-RU" dirty="0">
                <a:solidFill>
                  <a:srgbClr val="0000FF"/>
                </a:solidFill>
              </a:rPr>
              <a:t>». Ряд авторов, вслед за словами Вазари, предполагают интимные отношения с юношами, в том числе учениками (</a:t>
            </a:r>
            <a:r>
              <a:rPr lang="ru-RU" dirty="0" err="1">
                <a:solidFill>
                  <a:srgbClr val="CC0000"/>
                </a:solidFill>
                <a:hlinkClick r:id="rId5" tooltip="Салаи"/>
              </a:rPr>
              <a:t>Салаи</a:t>
            </a:r>
            <a:r>
              <a:rPr lang="ru-RU" dirty="0" smtClean="0">
                <a:solidFill>
                  <a:srgbClr val="0000FF"/>
                </a:solidFill>
              </a:rPr>
              <a:t>), </a:t>
            </a:r>
            <a:r>
              <a:rPr lang="ru-RU" dirty="0">
                <a:solidFill>
                  <a:srgbClr val="0000FF"/>
                </a:solidFill>
              </a:rPr>
              <a:t>хотя никаких свидетельств этого не существует, другие же считают, что у Леонардо не было близких отношений вообще никогда и ни с кем и он, вероятнее всего, был девственником, совершенно не интересуясь этой стороной жизни и отдавая предпочтение занятиям науками и искусством</a:t>
            </a:r>
            <a:r>
              <a:rPr lang="ru-RU" dirty="0" smtClean="0">
                <a:solidFill>
                  <a:srgbClr val="0000FF"/>
                </a:solidFill>
              </a:rPr>
              <a:t>.</a:t>
            </a:r>
          </a:p>
          <a:p>
            <a:r>
              <a:rPr lang="ru-RU" dirty="0" smtClean="0">
                <a:solidFill>
                  <a:srgbClr val="0000FF"/>
                </a:solidFill>
              </a:rPr>
              <a:t>Считается</a:t>
            </a:r>
            <a:r>
              <a:rPr lang="ru-RU" dirty="0">
                <a:solidFill>
                  <a:srgbClr val="0000FF"/>
                </a:solidFill>
              </a:rPr>
              <a:t>, что да Винчи был вегетарианцем (</a:t>
            </a:r>
            <a:r>
              <a:rPr lang="ru-RU" dirty="0" err="1">
                <a:solidFill>
                  <a:srgbClr val="0000FF"/>
                </a:solidFill>
                <a:hlinkClick r:id="rId6" tooltip="Андреа Корсали (страница отсутствует)"/>
              </a:rPr>
              <a:t>Андреа</a:t>
            </a:r>
            <a:r>
              <a:rPr lang="ru-RU" dirty="0">
                <a:solidFill>
                  <a:srgbClr val="0000FF"/>
                </a:solidFill>
                <a:hlinkClick r:id="rId6" tooltip="Андреа Корсали (страница отсутствует)"/>
              </a:rPr>
              <a:t> </a:t>
            </a:r>
            <a:r>
              <a:rPr lang="ru-RU" dirty="0" err="1">
                <a:solidFill>
                  <a:srgbClr val="0000FF"/>
                </a:solidFill>
                <a:hlinkClick r:id="rId6" tooltip="Андреа Корсали (страница отсутствует)"/>
              </a:rPr>
              <a:t>Корсали</a:t>
            </a:r>
            <a:r>
              <a:rPr lang="ru-RU" dirty="0">
                <a:solidFill>
                  <a:srgbClr val="0000FF"/>
                </a:solidFill>
              </a:rPr>
              <a:t> в письме к </a:t>
            </a:r>
            <a:r>
              <a:rPr lang="ru-RU" dirty="0" err="1">
                <a:solidFill>
                  <a:srgbClr val="0000FF"/>
                </a:solidFill>
                <a:hlinkClick r:id="rId7" tooltip="Джулиано ди Лоренцо Медичи (страница отсутствует)"/>
              </a:rPr>
              <a:t>Джулиано</a:t>
            </a:r>
            <a:r>
              <a:rPr lang="ru-RU" dirty="0">
                <a:solidFill>
                  <a:srgbClr val="0000FF"/>
                </a:solidFill>
                <a:hlinkClick r:id="rId7" tooltip="Джулиано ди Лоренцо Медичи (страница отсутствует)"/>
              </a:rPr>
              <a:t> </a:t>
            </a:r>
            <a:r>
              <a:rPr lang="ru-RU" dirty="0" err="1">
                <a:solidFill>
                  <a:srgbClr val="0000FF"/>
                </a:solidFill>
                <a:hlinkClick r:id="rId7" tooltip="Джулиано ди Лоренцо Медичи (страница отсутствует)"/>
              </a:rPr>
              <a:t>ди</a:t>
            </a:r>
            <a:r>
              <a:rPr lang="ru-RU" dirty="0">
                <a:solidFill>
                  <a:srgbClr val="0000FF"/>
                </a:solidFill>
                <a:hlinkClick r:id="rId7" tooltip="Джулиано ди Лоренцо Медичи (страница отсутствует)"/>
              </a:rPr>
              <a:t> Лоренцо Медичи</a:t>
            </a:r>
            <a:r>
              <a:rPr lang="ru-RU" dirty="0">
                <a:solidFill>
                  <a:srgbClr val="0000FF"/>
                </a:solidFill>
              </a:rPr>
              <a:t> сравнивает Леонардо с одним </a:t>
            </a:r>
            <a:r>
              <a:rPr lang="ru-RU" dirty="0">
                <a:solidFill>
                  <a:srgbClr val="0000FF"/>
                </a:solidFill>
                <a:hlinkClick r:id="rId8" tooltip="Индуизм"/>
              </a:rPr>
              <a:t>индусом</a:t>
            </a:r>
            <a:r>
              <a:rPr lang="ru-RU" dirty="0">
                <a:solidFill>
                  <a:srgbClr val="0000FF"/>
                </a:solidFill>
              </a:rPr>
              <a:t>, который не ел мяса</a:t>
            </a:r>
            <a:r>
              <a:rPr lang="ru-RU" dirty="0" smtClean="0">
                <a:solidFill>
                  <a:srgbClr val="0000FF"/>
                </a:solidFill>
              </a:rPr>
              <a:t>). </a:t>
            </a:r>
            <a:r>
              <a:rPr lang="ru-RU" dirty="0">
                <a:solidFill>
                  <a:srgbClr val="0000FF"/>
                </a:solidFill>
              </a:rPr>
              <a:t>Часто приписываемая да Винчи фраза </a:t>
            </a:r>
            <a:r>
              <a:rPr lang="ru-RU" i="1" dirty="0">
                <a:solidFill>
                  <a:srgbClr val="0000FF"/>
                </a:solidFill>
              </a:rPr>
              <a:t>«Если человек стремится к свободе, почему он птиц и зверей держит в клетках?.. человек воистину царь зверей, ведь он жестоко истребляет их. Мы живём, умерщвляя других. Мы ходячие кладбища! Ещё в раннем возрасте я отказался от мяса»</a:t>
            </a:r>
            <a:r>
              <a:rPr lang="ru-RU" dirty="0">
                <a:solidFill>
                  <a:srgbClr val="0000FF"/>
                </a:solidFill>
              </a:rPr>
              <a:t> взята из английского перевода романа </a:t>
            </a:r>
            <a:r>
              <a:rPr lang="ru-RU" dirty="0">
                <a:solidFill>
                  <a:srgbClr val="0000FF"/>
                </a:solidFill>
                <a:hlinkClick r:id="rId9" tooltip="Дмитрий Мережковский"/>
              </a:rPr>
              <a:t>Дмитрия Мережковского</a:t>
            </a:r>
            <a:r>
              <a:rPr lang="ru-RU" dirty="0">
                <a:solidFill>
                  <a:srgbClr val="0000FF"/>
                </a:solidFill>
              </a:rPr>
              <a:t> «Воскресшие боги. Леонардо да Винчи</a:t>
            </a:r>
            <a:r>
              <a:rPr lang="ru-RU" dirty="0" smtClean="0">
                <a:solidFill>
                  <a:srgbClr val="0000FF"/>
                </a:solidFill>
              </a:rPr>
              <a:t>».</a:t>
            </a:r>
            <a:endParaRPr lang="ru-RU" dirty="0">
              <a:solidFill>
                <a:srgbClr val="0000FF"/>
              </a:solidFill>
            </a:endParaRPr>
          </a:p>
          <a:p>
            <a:r>
              <a:rPr lang="ru-RU" dirty="0">
                <a:solidFill>
                  <a:srgbClr val="0000FF"/>
                </a:solidFill>
              </a:rPr>
              <a:t>В числе увлечений Леонардо были даже кулинария и искусство сервировки. В Милане на протяжении 13-ти лет он был распорядителем придворных пиров. Он изобрёл несколько кулинарных приспособлений, облегчающих труд поваров. Оригинальное блюдо «от Леонардо» — тонко нарезанное тушёное мясо, с уложенными сверху овощами, — пользовалось большой популярностью на придворных пирах.</a:t>
            </a:r>
          </a:p>
          <a:p>
            <a:endParaRPr lang="ru-RU" dirty="0">
              <a:solidFill>
                <a:srgbClr val="0000FF"/>
              </a:solidFill>
            </a:endParaRPr>
          </a:p>
        </p:txBody>
      </p:sp>
      <p:sp>
        <p:nvSpPr>
          <p:cNvPr id="2" name="Заголовок 1"/>
          <p:cNvSpPr>
            <a:spLocks noGrp="1"/>
          </p:cNvSpPr>
          <p:nvPr>
            <p:ph type="title"/>
          </p:nvPr>
        </p:nvSpPr>
        <p:spPr/>
        <p:txBody>
          <a:bodyPr>
            <a:normAutofit/>
          </a:bodyPr>
          <a:lstStyle/>
          <a:p>
            <a:r>
              <a:rPr lang="ru-RU" dirty="0" smtClean="0"/>
              <a:t>Личная жизнь </a:t>
            </a:r>
            <a:r>
              <a:rPr lang="ru-RU" dirty="0"/>
              <a:t>Л</a:t>
            </a:r>
            <a:r>
              <a:rPr lang="ru-RU" dirty="0" smtClean="0"/>
              <a:t>еонардо да </a:t>
            </a:r>
            <a:r>
              <a:rPr lang="ru-RU" dirty="0"/>
              <a:t>В</a:t>
            </a:r>
            <a:r>
              <a:rPr lang="ru-RU" dirty="0" smtClean="0"/>
              <a:t>инчи</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0"/>
            <a:ext cx="8229600" cy="4543444"/>
          </a:xfrm>
        </p:spPr>
        <p:txBody>
          <a:bodyPr>
            <a:normAutofit fontScale="25000" lnSpcReduction="20000"/>
          </a:bodyPr>
          <a:lstStyle/>
          <a:p>
            <a:r>
              <a:rPr lang="ru-RU" sz="4800" dirty="0">
                <a:solidFill>
                  <a:srgbClr val="0000FF"/>
                </a:solidFill>
              </a:rPr>
              <a:t>Нашим современникам Леонардо в первую очередь известен как художник. Кроме того, не исключено, что да Винчи мог быть и скульптором: исследователи из университета </a:t>
            </a:r>
            <a:r>
              <a:rPr lang="ru-RU" sz="4800" dirty="0" err="1">
                <a:solidFill>
                  <a:srgbClr val="0000FF"/>
                </a:solidFill>
              </a:rPr>
              <a:t>Перуджи</a:t>
            </a:r>
            <a:r>
              <a:rPr lang="ru-RU" sz="4800" dirty="0">
                <a:solidFill>
                  <a:srgbClr val="0000FF"/>
                </a:solidFill>
              </a:rPr>
              <a:t> — </a:t>
            </a:r>
            <a:r>
              <a:rPr lang="ru-RU" sz="4800" dirty="0" err="1">
                <a:solidFill>
                  <a:srgbClr val="0000FF"/>
                </a:solidFill>
              </a:rPr>
              <a:t>Джанкарло</a:t>
            </a:r>
            <a:r>
              <a:rPr lang="ru-RU" sz="4800" dirty="0">
                <a:solidFill>
                  <a:srgbClr val="0000FF"/>
                </a:solidFill>
              </a:rPr>
              <a:t> </a:t>
            </a:r>
            <a:r>
              <a:rPr lang="ru-RU" sz="4800" dirty="0" err="1">
                <a:solidFill>
                  <a:srgbClr val="0000FF"/>
                </a:solidFill>
              </a:rPr>
              <a:t>Джентилини</a:t>
            </a:r>
            <a:r>
              <a:rPr lang="ru-RU" sz="4800" dirty="0">
                <a:solidFill>
                  <a:srgbClr val="0000FF"/>
                </a:solidFill>
              </a:rPr>
              <a:t> и Карло Сиси — утверждают, что найденная ими в 1990 году терракотовая голова является единственной дошедшей до нас скульптурной работой Леонардо да </a:t>
            </a:r>
            <a:r>
              <a:rPr lang="ru-RU" sz="4800" dirty="0" smtClean="0">
                <a:solidFill>
                  <a:srgbClr val="0000FF"/>
                </a:solidFill>
              </a:rPr>
              <a:t>Винчи. </a:t>
            </a:r>
            <a:r>
              <a:rPr lang="ru-RU" sz="4800" dirty="0">
                <a:solidFill>
                  <a:srgbClr val="0000FF"/>
                </a:solidFill>
              </a:rPr>
              <a:t>Однако сам да Винчи в разные периоды своей жизни считал себя в первую очередь инженером или учёным. Он отдавал изобразительному искусству не очень много времени и работал достаточно медленно. Поэтому художественное наследие Леонардо количественно не велико, а ряд его работ утрачен или сильно повреждён. Однако его вклад в мировую художественную культуру является исключительно важным даже на фоне той когорты гениев, которую дало Итальянское Возрождение. Благодаря его работам искусство живописи перешло на качественно новый этап своего развития. Предшествующие Леонардо художники Ренессанса решительно отказывались от многих условностей средневекового искусства. Это было движение в сторону реализма и многое уже было достигнуто в изучении перспективы, </a:t>
            </a:r>
            <a:r>
              <a:rPr lang="ru-RU" sz="4800" dirty="0">
                <a:solidFill>
                  <a:srgbClr val="0000FF"/>
                </a:solidFill>
                <a:hlinkClick r:id="rId2" tooltip="Анатомия"/>
              </a:rPr>
              <a:t>анатомии</a:t>
            </a:r>
            <a:r>
              <a:rPr lang="ru-RU" sz="4800" dirty="0">
                <a:solidFill>
                  <a:srgbClr val="0000FF"/>
                </a:solidFill>
              </a:rPr>
              <a:t>, большей свободы в композиционных решениях. Но в плане живописности, работы с краской, художники были ещё достаточно условны и скованы. Линия на картине четко очерчивала предмет, и изображение имело вид раскрашенного рисунка. Наиболее условным был пейзаж, который играл второстепенную роль. Леонардо осознал и воплотил новую живописную технику. У него линия имеет право на размытость, потому что так мы её видим. Он осознал явления рассеяния света в воздухе и возникновения </a:t>
            </a:r>
            <a:r>
              <a:rPr lang="ru-RU" sz="4800" dirty="0" err="1">
                <a:solidFill>
                  <a:srgbClr val="0000FF"/>
                </a:solidFill>
                <a:hlinkClick r:id="rId3" tooltip="Сфумато"/>
              </a:rPr>
              <a:t>сфумато</a:t>
            </a:r>
            <a:r>
              <a:rPr lang="ru-RU" sz="4800" dirty="0">
                <a:solidFill>
                  <a:srgbClr val="0000FF"/>
                </a:solidFill>
              </a:rPr>
              <a:t> — дымки между зрителем и изображённым предметом, которая смягчает цветовые контрасты и линии. В итоге реализм в живописи перешёл на качественно новую ступень.</a:t>
            </a:r>
          </a:p>
          <a:p>
            <a:r>
              <a:rPr lang="ru-RU" sz="4800" dirty="0">
                <a:solidFill>
                  <a:srgbClr val="0000FF"/>
                </a:solidFill>
              </a:rPr>
              <a:t>Леонардо первым объяснил, почему небо синее. В книге «О живописи» он писал: «Синева неба происходит благодаря толще освещённых частиц воздуха, которая расположена между Землёй и находящейся наверху чернотой».</a:t>
            </a:r>
          </a:p>
          <a:p>
            <a:r>
              <a:rPr lang="ru-RU" sz="4800" dirty="0">
                <a:solidFill>
                  <a:srgbClr val="0000FF"/>
                </a:solidFill>
              </a:rPr>
              <a:t>Леонардо, по всей видимости, не оставил ни одного </a:t>
            </a:r>
            <a:r>
              <a:rPr lang="ru-RU" sz="4800" dirty="0">
                <a:solidFill>
                  <a:srgbClr val="0000FF"/>
                </a:solidFill>
                <a:hlinkClick r:id="rId4" tooltip="Автопортрет"/>
              </a:rPr>
              <a:t>автопортрета</a:t>
            </a:r>
            <a:r>
              <a:rPr lang="ru-RU" sz="4800" dirty="0">
                <a:solidFill>
                  <a:srgbClr val="0000FF"/>
                </a:solidFill>
              </a:rPr>
              <a:t>, который бы мог ему быть однозначно приписан. Учёные усомнились в том, что знаменитый автопортрет </a:t>
            </a:r>
            <a:r>
              <a:rPr lang="ru-RU" sz="4800" dirty="0">
                <a:solidFill>
                  <a:srgbClr val="0000FF"/>
                </a:solidFill>
                <a:hlinkClick r:id="rId5" tooltip="Cангина (страница отсутствует)"/>
              </a:rPr>
              <a:t>сангиной</a:t>
            </a:r>
            <a:r>
              <a:rPr lang="ru-RU" sz="4800" dirty="0">
                <a:solidFill>
                  <a:srgbClr val="0000FF"/>
                </a:solidFill>
              </a:rPr>
              <a:t> Леонардо (традиционно датируется </a:t>
            </a:r>
            <a:r>
              <a:rPr lang="ru-RU" sz="4800" dirty="0">
                <a:solidFill>
                  <a:srgbClr val="0000FF"/>
                </a:solidFill>
                <a:hlinkClick r:id="rId6" tooltip="1512"/>
              </a:rPr>
              <a:t>1512</a:t>
            </a:r>
            <a:r>
              <a:rPr lang="ru-RU" sz="4800" dirty="0">
                <a:solidFill>
                  <a:srgbClr val="0000FF"/>
                </a:solidFill>
              </a:rPr>
              <a:t>—</a:t>
            </a:r>
            <a:r>
              <a:rPr lang="ru-RU" sz="4800" dirty="0">
                <a:solidFill>
                  <a:srgbClr val="0000FF"/>
                </a:solidFill>
                <a:hlinkClick r:id="rId7" tooltip="1515 год"/>
              </a:rPr>
              <a:t>1515 годами</a:t>
            </a:r>
            <a:r>
              <a:rPr lang="ru-RU" sz="4800" dirty="0">
                <a:solidFill>
                  <a:srgbClr val="0000FF"/>
                </a:solidFill>
              </a:rPr>
              <a:t>), изображающий его в старости, является таковым. Считают, что, возможно, это всего лишь этюд головы апостола для «Тайной вечери». Сомнения в том, что это автопортрет художника, высказывались с </a:t>
            </a:r>
            <a:r>
              <a:rPr lang="ru-RU" sz="4800" dirty="0">
                <a:solidFill>
                  <a:srgbClr val="0000FF"/>
                </a:solidFill>
                <a:hlinkClick r:id="rId8" tooltip="XIX век"/>
              </a:rPr>
              <a:t>XIX века</a:t>
            </a:r>
            <a:r>
              <a:rPr lang="ru-RU" sz="4800" dirty="0">
                <a:solidFill>
                  <a:srgbClr val="0000FF"/>
                </a:solidFill>
              </a:rPr>
              <a:t>, последним их высказал недавно один из крупнейших специалистов по Леонардо, профессор </a:t>
            </a:r>
            <a:r>
              <a:rPr lang="ru-RU" sz="4800" dirty="0" err="1">
                <a:solidFill>
                  <a:srgbClr val="0000FF"/>
                </a:solidFill>
                <a:hlinkClick r:id="rId9" tooltip="Пьетро Марани (страница отсутствует)"/>
              </a:rPr>
              <a:t>Пьетро</a:t>
            </a:r>
            <a:r>
              <a:rPr lang="ru-RU" sz="4800" dirty="0">
                <a:solidFill>
                  <a:srgbClr val="0000FF"/>
                </a:solidFill>
                <a:hlinkClick r:id="rId9" tooltip="Пьетро Марани (страница отсутствует)"/>
              </a:rPr>
              <a:t> </a:t>
            </a:r>
            <a:r>
              <a:rPr lang="ru-RU" sz="4800" dirty="0" err="1">
                <a:solidFill>
                  <a:srgbClr val="0000FF"/>
                </a:solidFill>
                <a:hlinkClick r:id="rId9" tooltip="Пьетро Марани (страница отсутствует)"/>
              </a:rPr>
              <a:t>Марани</a:t>
            </a:r>
            <a:r>
              <a:rPr lang="ru-RU" sz="4800" dirty="0">
                <a:solidFill>
                  <a:srgbClr val="0000FF"/>
                </a:solidFill>
              </a:rPr>
              <a:t>. Итальянские учёные заявили об обнаружении раннего автопортрета Леонардо да Винчи. Открытие принадлежит журналисту Пьеро </a:t>
            </a:r>
            <a:r>
              <a:rPr lang="ru-RU" sz="4800" dirty="0" err="1" smtClean="0">
                <a:solidFill>
                  <a:srgbClr val="0000FF"/>
                </a:solidFill>
              </a:rPr>
              <a:t>Анджела</a:t>
            </a:r>
            <a:r>
              <a:rPr lang="ru-RU" sz="4800" dirty="0" smtClean="0">
                <a:solidFill>
                  <a:srgbClr val="0000FF"/>
                </a:solidFill>
              </a:rPr>
              <a:t>.</a:t>
            </a:r>
            <a:endParaRPr lang="ru-RU" sz="4800" dirty="0">
              <a:solidFill>
                <a:srgbClr val="0000FF"/>
              </a:solidFill>
            </a:endParaRPr>
          </a:p>
          <a:p>
            <a:r>
              <a:rPr lang="ru-RU" sz="4800" dirty="0">
                <a:solidFill>
                  <a:srgbClr val="0000FF"/>
                </a:solidFill>
              </a:rPr>
              <a:t>Леонардо виртуозно играл на </a:t>
            </a:r>
            <a:r>
              <a:rPr lang="ru-RU" sz="4800" dirty="0">
                <a:solidFill>
                  <a:srgbClr val="0000FF"/>
                </a:solidFill>
                <a:hlinkClick r:id="rId10" tooltip="Лира (музыкальный инструмент)"/>
              </a:rPr>
              <a:t>лире</a:t>
            </a:r>
            <a:r>
              <a:rPr lang="ru-RU" sz="4800" dirty="0">
                <a:solidFill>
                  <a:srgbClr val="0000FF"/>
                </a:solidFill>
              </a:rPr>
              <a:t>. Когда в суде </a:t>
            </a:r>
            <a:r>
              <a:rPr lang="ru-RU" sz="4800" dirty="0">
                <a:solidFill>
                  <a:srgbClr val="0000FF"/>
                </a:solidFill>
                <a:hlinkClick r:id="rId11" tooltip="Милан"/>
              </a:rPr>
              <a:t>Милана</a:t>
            </a:r>
            <a:r>
              <a:rPr lang="ru-RU" sz="4800" dirty="0">
                <a:solidFill>
                  <a:srgbClr val="0000FF"/>
                </a:solidFill>
              </a:rPr>
              <a:t> рассматривалось дело Леонардо, он фигурировал там именно как музыкант, а не как художник или изобретатель.</a:t>
            </a:r>
          </a:p>
          <a:p>
            <a:endParaRPr lang="ru-RU" dirty="0"/>
          </a:p>
        </p:txBody>
      </p:sp>
      <p:sp>
        <p:nvSpPr>
          <p:cNvPr id="2" name="Заголовок 1"/>
          <p:cNvSpPr>
            <a:spLocks noGrp="1"/>
          </p:cNvSpPr>
          <p:nvPr>
            <p:ph type="title"/>
          </p:nvPr>
        </p:nvSpPr>
        <p:spPr/>
        <p:txBody>
          <a:bodyPr/>
          <a:lstStyle/>
          <a:p>
            <a:r>
              <a:rPr lang="ru-RU" dirty="0" smtClean="0"/>
              <a:t>Искусство</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Autofit/>
          </a:bodyPr>
          <a:lstStyle/>
          <a:p>
            <a:r>
              <a:rPr lang="ru-RU" sz="1400" dirty="0">
                <a:solidFill>
                  <a:srgbClr val="0000FF"/>
                </a:solidFill>
              </a:rPr>
              <a:t>В </a:t>
            </a:r>
            <a:r>
              <a:rPr lang="ru-RU" sz="1400" dirty="0">
                <a:solidFill>
                  <a:srgbClr val="0000FF"/>
                </a:solidFill>
                <a:hlinkClick r:id="rId2" tooltip="1472"/>
              </a:rPr>
              <a:t>1472</a:t>
            </a:r>
            <a:r>
              <a:rPr lang="ru-RU" sz="1400" dirty="0">
                <a:solidFill>
                  <a:srgbClr val="0000FF"/>
                </a:solidFill>
              </a:rPr>
              <a:t>—</a:t>
            </a:r>
            <a:r>
              <a:rPr lang="ru-RU" sz="1400" dirty="0">
                <a:solidFill>
                  <a:srgbClr val="0000FF"/>
                </a:solidFill>
                <a:hlinkClick r:id="rId3" tooltip="1477 год"/>
              </a:rPr>
              <a:t>1477 годах</a:t>
            </a:r>
            <a:r>
              <a:rPr lang="ru-RU" sz="1400" dirty="0">
                <a:solidFill>
                  <a:srgbClr val="0000FF"/>
                </a:solidFill>
              </a:rPr>
              <a:t> Леонардо работал над: «</a:t>
            </a:r>
            <a:r>
              <a:rPr lang="ru-RU" sz="1400" dirty="0">
                <a:solidFill>
                  <a:srgbClr val="0000FF"/>
                </a:solidFill>
                <a:hlinkClick r:id="rId4" tooltip="Крещение Христа (Леонардо да Винчи)"/>
              </a:rPr>
              <a:t>Крещение Христа</a:t>
            </a:r>
            <a:r>
              <a:rPr lang="ru-RU" sz="1400" dirty="0">
                <a:solidFill>
                  <a:srgbClr val="0000FF"/>
                </a:solidFill>
              </a:rPr>
              <a:t>», «</a:t>
            </a:r>
            <a:r>
              <a:rPr lang="ru-RU" sz="1400" dirty="0">
                <a:solidFill>
                  <a:srgbClr val="0000FF"/>
                </a:solidFill>
                <a:hlinkClick r:id="rId5" tooltip="Благовещение (Леонардо да Винчи)"/>
              </a:rPr>
              <a:t>Благовещение</a:t>
            </a:r>
            <a:r>
              <a:rPr lang="ru-RU" sz="1400" dirty="0">
                <a:solidFill>
                  <a:srgbClr val="0000FF"/>
                </a:solidFill>
              </a:rPr>
              <a:t>», «Мадонна с вазой».</a:t>
            </a:r>
          </a:p>
          <a:p>
            <a:r>
              <a:rPr lang="ru-RU" sz="1400" dirty="0">
                <a:solidFill>
                  <a:srgbClr val="0000FF"/>
                </a:solidFill>
              </a:rPr>
              <a:t>Во второй половине 70-х годов была Создана «Мадонна с цветком» («</a:t>
            </a:r>
            <a:r>
              <a:rPr lang="ru-RU" sz="1400" dirty="0">
                <a:solidFill>
                  <a:srgbClr val="0000FF"/>
                </a:solidFill>
                <a:hlinkClick r:id="rId6" tooltip="Мадонна Бенуа"/>
              </a:rPr>
              <a:t>Мадонна Бенуа</a:t>
            </a:r>
            <a:r>
              <a:rPr lang="ru-RU" sz="1400" dirty="0">
                <a:solidFill>
                  <a:srgbClr val="0000FF"/>
                </a:solidFill>
              </a:rPr>
              <a:t>»).</a:t>
            </a:r>
          </a:p>
          <a:p>
            <a:r>
              <a:rPr lang="ru-RU" sz="1400" dirty="0">
                <a:solidFill>
                  <a:srgbClr val="0000FF"/>
                </a:solidFill>
              </a:rPr>
              <a:t>В возрасте 24 лет Леонардо и ещё трое молодых людей были привлечены к судебному разбирательству по ложному анонимному обвинению в </a:t>
            </a:r>
            <a:r>
              <a:rPr lang="ru-RU" sz="1400" dirty="0">
                <a:solidFill>
                  <a:srgbClr val="0000FF"/>
                </a:solidFill>
                <a:hlinkClick r:id="rId7" tooltip="Содомия"/>
              </a:rPr>
              <a:t>содомии</a:t>
            </a:r>
            <a:r>
              <a:rPr lang="ru-RU" sz="1400" dirty="0">
                <a:solidFill>
                  <a:srgbClr val="0000FF"/>
                </a:solidFill>
              </a:rPr>
              <a:t>. Их </a:t>
            </a:r>
            <a:r>
              <a:rPr lang="ru-RU" sz="1400" dirty="0" smtClean="0">
                <a:solidFill>
                  <a:srgbClr val="0000FF"/>
                </a:solidFill>
              </a:rPr>
              <a:t>оправдали. </a:t>
            </a:r>
            <a:r>
              <a:rPr lang="ru-RU" sz="1400" dirty="0">
                <a:solidFill>
                  <a:srgbClr val="0000FF"/>
                </a:solidFill>
              </a:rPr>
              <a:t>О его жизни после этого события известно очень мало, но, вероятно (есть документы), у него была собственная мастерская во Флоренции в 1476—1481 годах.</a:t>
            </a:r>
          </a:p>
          <a:p>
            <a:r>
              <a:rPr lang="ru-RU" sz="1400" dirty="0">
                <a:solidFill>
                  <a:srgbClr val="0000FF"/>
                </a:solidFill>
              </a:rPr>
              <a:t>В </a:t>
            </a:r>
            <a:r>
              <a:rPr lang="ru-RU" sz="1400" dirty="0">
                <a:solidFill>
                  <a:srgbClr val="0000FF"/>
                </a:solidFill>
                <a:hlinkClick r:id="rId8" tooltip="1481"/>
              </a:rPr>
              <a:t>1481</a:t>
            </a:r>
            <a:r>
              <a:rPr lang="ru-RU" sz="1400" dirty="0">
                <a:solidFill>
                  <a:srgbClr val="0000FF"/>
                </a:solidFill>
              </a:rPr>
              <a:t> </a:t>
            </a:r>
            <a:r>
              <a:rPr lang="ru-RU" sz="1400" dirty="0">
                <a:solidFill>
                  <a:srgbClr val="0000FF"/>
                </a:solidFill>
                <a:hlinkClick r:id="rId9" tooltip="Год"/>
              </a:rPr>
              <a:t>году</a:t>
            </a:r>
            <a:r>
              <a:rPr lang="ru-RU" sz="1400" dirty="0">
                <a:solidFill>
                  <a:srgbClr val="0000FF"/>
                </a:solidFill>
              </a:rPr>
              <a:t> да Винчи выполнил первый в своей жизни большой заказ — алтарный образ «Поклонение волхвов» (не завершён) для монастыря Сан </a:t>
            </a:r>
            <a:r>
              <a:rPr lang="ru-RU" sz="1400" dirty="0" err="1">
                <a:solidFill>
                  <a:srgbClr val="0000FF"/>
                </a:solidFill>
              </a:rPr>
              <a:t>Донато</a:t>
            </a:r>
            <a:r>
              <a:rPr lang="ru-RU" sz="1400" dirty="0">
                <a:solidFill>
                  <a:srgbClr val="0000FF"/>
                </a:solidFill>
              </a:rPr>
              <a:t> а </a:t>
            </a:r>
            <a:r>
              <a:rPr lang="ru-RU" sz="1400" dirty="0" err="1">
                <a:solidFill>
                  <a:srgbClr val="0000FF"/>
                </a:solidFill>
              </a:rPr>
              <a:t>Систо</a:t>
            </a:r>
            <a:r>
              <a:rPr lang="ru-RU" sz="1400" dirty="0">
                <a:solidFill>
                  <a:srgbClr val="0000FF"/>
                </a:solidFill>
              </a:rPr>
              <a:t>, находящегося неподалёку от </a:t>
            </a:r>
            <a:r>
              <a:rPr lang="ru-RU" sz="1400" dirty="0">
                <a:solidFill>
                  <a:srgbClr val="0000FF"/>
                </a:solidFill>
                <a:hlinkClick r:id="rId10" tooltip="Флоренция"/>
              </a:rPr>
              <a:t>Флоренции</a:t>
            </a:r>
            <a:r>
              <a:rPr lang="ru-RU" sz="1400" dirty="0">
                <a:solidFill>
                  <a:srgbClr val="0000FF"/>
                </a:solidFill>
              </a:rPr>
              <a:t>. В том же году была начата работа над картиной «Святой </a:t>
            </a:r>
            <a:r>
              <a:rPr lang="ru-RU" sz="1400" dirty="0" err="1">
                <a:solidFill>
                  <a:srgbClr val="0000FF"/>
                </a:solidFill>
              </a:rPr>
              <a:t>Иероним</a:t>
            </a:r>
            <a:r>
              <a:rPr lang="ru-RU" sz="1400" dirty="0">
                <a:solidFill>
                  <a:srgbClr val="0000FF"/>
                </a:solidFill>
              </a:rPr>
              <a:t>»</a:t>
            </a:r>
          </a:p>
          <a:p>
            <a:r>
              <a:rPr lang="ru-RU" sz="1400" dirty="0">
                <a:solidFill>
                  <a:srgbClr val="0000FF"/>
                </a:solidFill>
              </a:rPr>
              <a:t>В </a:t>
            </a:r>
            <a:r>
              <a:rPr lang="ru-RU" sz="1400" dirty="0">
                <a:solidFill>
                  <a:srgbClr val="0000FF"/>
                </a:solidFill>
                <a:hlinkClick r:id="rId11" tooltip="1482"/>
              </a:rPr>
              <a:t>1482</a:t>
            </a:r>
            <a:r>
              <a:rPr lang="ru-RU" sz="1400" dirty="0">
                <a:solidFill>
                  <a:srgbClr val="0000FF"/>
                </a:solidFill>
              </a:rPr>
              <a:t> Леонардо, будучи, по словам </a:t>
            </a:r>
            <a:r>
              <a:rPr lang="ru-RU" sz="1400" dirty="0">
                <a:solidFill>
                  <a:srgbClr val="0000FF"/>
                </a:solidFill>
                <a:hlinkClick r:id="rId12" tooltip="Вазари"/>
              </a:rPr>
              <a:t>Вазари</a:t>
            </a:r>
            <a:r>
              <a:rPr lang="ru-RU" sz="1400" dirty="0">
                <a:solidFill>
                  <a:srgbClr val="0000FF"/>
                </a:solidFill>
              </a:rPr>
              <a:t>, очень талантливым </a:t>
            </a:r>
            <a:r>
              <a:rPr lang="ru-RU" sz="1400" dirty="0" smtClean="0">
                <a:solidFill>
                  <a:srgbClr val="0000FF"/>
                </a:solidFill>
              </a:rPr>
              <a:t>музыкантом, </a:t>
            </a:r>
            <a:r>
              <a:rPr lang="ru-RU" sz="1400" dirty="0">
                <a:solidFill>
                  <a:srgbClr val="0000FF"/>
                </a:solidFill>
              </a:rPr>
              <a:t>создал </a:t>
            </a:r>
            <a:r>
              <a:rPr lang="ru-RU" sz="1400" dirty="0">
                <a:solidFill>
                  <a:srgbClr val="0000FF"/>
                </a:solidFill>
                <a:hlinkClick r:id="rId13" tooltip="Серебро"/>
              </a:rPr>
              <a:t>серебряную</a:t>
            </a:r>
            <a:r>
              <a:rPr lang="ru-RU" sz="1400" dirty="0">
                <a:solidFill>
                  <a:srgbClr val="0000FF"/>
                </a:solidFill>
              </a:rPr>
              <a:t> </a:t>
            </a:r>
            <a:r>
              <a:rPr lang="ru-RU" sz="1400" dirty="0">
                <a:solidFill>
                  <a:srgbClr val="0000FF"/>
                </a:solidFill>
                <a:hlinkClick r:id="rId14" tooltip="Лира (музыкальный инструмент)"/>
              </a:rPr>
              <a:t>лиру</a:t>
            </a:r>
            <a:r>
              <a:rPr lang="ru-RU" sz="1400" dirty="0">
                <a:solidFill>
                  <a:srgbClr val="0000FF"/>
                </a:solidFill>
              </a:rPr>
              <a:t> в форме конской головы. </a:t>
            </a:r>
            <a:r>
              <a:rPr lang="ru-RU" sz="1400" dirty="0">
                <a:solidFill>
                  <a:srgbClr val="0000FF"/>
                </a:solidFill>
                <a:hlinkClick r:id="rId15" tooltip="Лоренцо Медичи"/>
              </a:rPr>
              <a:t>Лоренцо Медичи</a:t>
            </a:r>
            <a:r>
              <a:rPr lang="ru-RU" sz="1400" dirty="0">
                <a:solidFill>
                  <a:srgbClr val="0000FF"/>
                </a:solidFill>
              </a:rPr>
              <a:t> послал его в </a:t>
            </a:r>
            <a:r>
              <a:rPr lang="ru-RU" sz="1400" dirty="0">
                <a:solidFill>
                  <a:srgbClr val="0000FF"/>
                </a:solidFill>
                <a:hlinkClick r:id="rId16" tooltip="Милан"/>
              </a:rPr>
              <a:t>Милан</a:t>
            </a:r>
            <a:r>
              <a:rPr lang="ru-RU" sz="1400" dirty="0">
                <a:solidFill>
                  <a:srgbClr val="0000FF"/>
                </a:solidFill>
              </a:rPr>
              <a:t> в качестве миротворца к </a:t>
            </a:r>
            <a:r>
              <a:rPr lang="ru-RU" sz="1400" dirty="0" err="1">
                <a:solidFill>
                  <a:srgbClr val="0000FF"/>
                </a:solidFill>
                <a:hlinkClick r:id="rId17" tooltip="Лодовико Моро"/>
              </a:rPr>
              <a:t>Лодовико</a:t>
            </a:r>
            <a:r>
              <a:rPr lang="ru-RU" sz="1400" dirty="0">
                <a:solidFill>
                  <a:srgbClr val="0000FF"/>
                </a:solidFill>
                <a:hlinkClick r:id="rId17" tooltip="Лодовико Моро"/>
              </a:rPr>
              <a:t> Моро</a:t>
            </a:r>
            <a:r>
              <a:rPr lang="ru-RU" sz="1400" dirty="0">
                <a:solidFill>
                  <a:srgbClr val="0000FF"/>
                </a:solidFill>
              </a:rPr>
              <a:t>, а лиру отправил с ним как подарок. Тогда же начата работа над </a:t>
            </a:r>
            <a:r>
              <a:rPr lang="ru-RU" sz="1400" dirty="0">
                <a:solidFill>
                  <a:srgbClr val="0000FF"/>
                </a:solidFill>
                <a:hlinkClick r:id="rId18" tooltip="Конь Леонардо"/>
              </a:rPr>
              <a:t>конным памятником</a:t>
            </a:r>
            <a:r>
              <a:rPr lang="ru-RU" sz="1400" dirty="0">
                <a:solidFill>
                  <a:srgbClr val="0000FF"/>
                </a:solidFill>
              </a:rPr>
              <a:t> </a:t>
            </a:r>
            <a:r>
              <a:rPr lang="ru-RU" sz="1400" dirty="0" err="1">
                <a:solidFill>
                  <a:srgbClr val="0000FF"/>
                </a:solidFill>
                <a:hlinkClick r:id="rId19" tooltip="Франческо Сфорца"/>
              </a:rPr>
              <a:t>Франческо</a:t>
            </a:r>
            <a:r>
              <a:rPr lang="ru-RU" sz="1400" dirty="0">
                <a:solidFill>
                  <a:srgbClr val="0000FF"/>
                </a:solidFill>
                <a:hlinkClick r:id="rId19" tooltip="Франческо Сфорца"/>
              </a:rPr>
              <a:t> </a:t>
            </a:r>
            <a:r>
              <a:rPr lang="ru-RU" sz="1400" dirty="0" err="1">
                <a:solidFill>
                  <a:srgbClr val="0000FF"/>
                </a:solidFill>
                <a:hlinkClick r:id="rId19" tooltip="Франческо Сфорца"/>
              </a:rPr>
              <a:t>Сфорца</a:t>
            </a:r>
            <a:r>
              <a:rPr lang="ru-RU" sz="1400" dirty="0">
                <a:solidFill>
                  <a:srgbClr val="0000FF"/>
                </a:solidFill>
              </a:rPr>
              <a:t>.</a:t>
            </a:r>
          </a:p>
          <a:p>
            <a:r>
              <a:rPr lang="ru-RU" sz="1400" dirty="0">
                <a:solidFill>
                  <a:srgbClr val="0000FF"/>
                </a:solidFill>
              </a:rPr>
              <a:t>Леонардо да Винчи, «</a:t>
            </a:r>
            <a:r>
              <a:rPr lang="ru-RU" sz="1400" dirty="0">
                <a:solidFill>
                  <a:srgbClr val="0000FF"/>
                </a:solidFill>
                <a:hlinkClick r:id="rId20" tooltip="Дама с горностаем"/>
              </a:rPr>
              <a:t>Дама с горностаем</a:t>
            </a:r>
            <a:r>
              <a:rPr lang="ru-RU" sz="1400" dirty="0">
                <a:solidFill>
                  <a:srgbClr val="0000FF"/>
                </a:solidFill>
              </a:rPr>
              <a:t>», 1490, </a:t>
            </a:r>
            <a:r>
              <a:rPr lang="ru-RU" sz="1400" dirty="0">
                <a:solidFill>
                  <a:srgbClr val="0000FF"/>
                </a:solidFill>
                <a:hlinkClick r:id="rId21" tooltip="Национальный музей (Краков)"/>
              </a:rPr>
              <a:t>Национальный музей</a:t>
            </a:r>
            <a:r>
              <a:rPr lang="ru-RU" sz="1400" dirty="0">
                <a:solidFill>
                  <a:srgbClr val="0000FF"/>
                </a:solidFill>
              </a:rPr>
              <a:t>, </a:t>
            </a:r>
            <a:r>
              <a:rPr lang="ru-RU" sz="1400" dirty="0">
                <a:solidFill>
                  <a:srgbClr val="0000FF"/>
                </a:solidFill>
                <a:hlinkClick r:id="rId22" tooltip="Краков"/>
              </a:rPr>
              <a:t>Краков</a:t>
            </a:r>
            <a:endParaRPr lang="ru-RU" sz="1400" dirty="0">
              <a:solidFill>
                <a:srgbClr val="0000FF"/>
              </a:solidFill>
            </a:endParaRPr>
          </a:p>
          <a:p>
            <a:r>
              <a:rPr lang="ru-RU" sz="1400" dirty="0">
                <a:solidFill>
                  <a:srgbClr val="0000FF"/>
                </a:solidFill>
                <a:hlinkClick r:id="rId23" tooltip="1483"/>
              </a:rPr>
              <a:t>1483</a:t>
            </a:r>
            <a:r>
              <a:rPr lang="ru-RU" sz="1400" dirty="0">
                <a:solidFill>
                  <a:srgbClr val="0000FF"/>
                </a:solidFill>
              </a:rPr>
              <a:t> — начата работа над «</a:t>
            </a:r>
            <a:r>
              <a:rPr lang="ru-RU" sz="1400" dirty="0">
                <a:solidFill>
                  <a:srgbClr val="0000FF"/>
                </a:solidFill>
                <a:hlinkClick r:id="rId24" tooltip="Мадонна в скалах"/>
              </a:rPr>
              <a:t>Мадонной в гроте</a:t>
            </a:r>
            <a:r>
              <a:rPr lang="ru-RU" sz="1400" dirty="0">
                <a:solidFill>
                  <a:srgbClr val="0000FF"/>
                </a:solidFill>
              </a:rPr>
              <a:t>»</a:t>
            </a:r>
          </a:p>
          <a:p>
            <a:r>
              <a:rPr lang="ru-RU" sz="1400" dirty="0">
                <a:solidFill>
                  <a:srgbClr val="0000FF"/>
                </a:solidFill>
                <a:hlinkClick r:id="rId25" tooltip="1487"/>
              </a:rPr>
              <a:t>1487</a:t>
            </a:r>
            <a:r>
              <a:rPr lang="ru-RU" sz="1400" dirty="0">
                <a:solidFill>
                  <a:srgbClr val="0000FF"/>
                </a:solidFill>
              </a:rPr>
              <a:t> — разработка </a:t>
            </a:r>
            <a:r>
              <a:rPr lang="ru-RU" sz="1400" dirty="0">
                <a:solidFill>
                  <a:srgbClr val="0000FF"/>
                </a:solidFill>
                <a:hlinkClick r:id="rId26" tooltip="Воздушное судно"/>
              </a:rPr>
              <a:t>летательной машины</a:t>
            </a:r>
            <a:r>
              <a:rPr lang="ru-RU" sz="1400" dirty="0">
                <a:solidFill>
                  <a:srgbClr val="0000FF"/>
                </a:solidFill>
              </a:rPr>
              <a:t> — </a:t>
            </a:r>
            <a:r>
              <a:rPr lang="ru-RU" sz="1400" dirty="0">
                <a:solidFill>
                  <a:srgbClr val="0000FF"/>
                </a:solidFill>
                <a:hlinkClick r:id="rId27" tooltip="Орнитоптер"/>
              </a:rPr>
              <a:t>орнитоптера</a:t>
            </a:r>
            <a:r>
              <a:rPr lang="ru-RU" sz="1400" dirty="0">
                <a:solidFill>
                  <a:srgbClr val="0000FF"/>
                </a:solidFill>
              </a:rPr>
              <a:t>, основанной на птичьем полёте</a:t>
            </a:r>
          </a:p>
          <a:p>
            <a:r>
              <a:rPr lang="ru-RU" sz="1400" dirty="0">
                <a:solidFill>
                  <a:srgbClr val="0000FF"/>
                </a:solidFill>
                <a:hlinkClick r:id="rId28" tooltip="1489"/>
              </a:rPr>
              <a:t>1489</a:t>
            </a:r>
            <a:r>
              <a:rPr lang="ru-RU" sz="1400" dirty="0">
                <a:solidFill>
                  <a:srgbClr val="0000FF"/>
                </a:solidFill>
              </a:rPr>
              <a:t>—</a:t>
            </a:r>
            <a:r>
              <a:rPr lang="ru-RU" sz="1400" dirty="0">
                <a:solidFill>
                  <a:srgbClr val="0000FF"/>
                </a:solidFill>
                <a:hlinkClick r:id="rId29" tooltip="1490"/>
              </a:rPr>
              <a:t>1490</a:t>
            </a:r>
            <a:r>
              <a:rPr lang="ru-RU" sz="1400" dirty="0">
                <a:solidFill>
                  <a:srgbClr val="0000FF"/>
                </a:solidFill>
              </a:rPr>
              <a:t> — картина «</a:t>
            </a:r>
            <a:r>
              <a:rPr lang="ru-RU" sz="1400" dirty="0">
                <a:solidFill>
                  <a:srgbClr val="0000FF"/>
                </a:solidFill>
                <a:hlinkClick r:id="rId20" tooltip="Дама с горностаем"/>
              </a:rPr>
              <a:t>Дама с горностаем</a:t>
            </a:r>
            <a:r>
              <a:rPr lang="ru-RU" sz="1400" dirty="0">
                <a:solidFill>
                  <a:srgbClr val="0000FF"/>
                </a:solidFill>
              </a:rPr>
              <a:t>»</a:t>
            </a:r>
          </a:p>
          <a:p>
            <a:r>
              <a:rPr lang="ru-RU" sz="1400" dirty="0">
                <a:solidFill>
                  <a:srgbClr val="0000FF"/>
                </a:solidFill>
                <a:hlinkClick r:id="rId28" tooltip="1489"/>
              </a:rPr>
              <a:t>1489</a:t>
            </a:r>
            <a:r>
              <a:rPr lang="ru-RU" sz="1400" dirty="0">
                <a:solidFill>
                  <a:srgbClr val="0000FF"/>
                </a:solidFill>
              </a:rPr>
              <a:t> — </a:t>
            </a:r>
            <a:r>
              <a:rPr lang="ru-RU" sz="1400" dirty="0">
                <a:solidFill>
                  <a:srgbClr val="0000FF"/>
                </a:solidFill>
                <a:hlinkClick r:id="rId30" tooltip="Анатомия"/>
              </a:rPr>
              <a:t>анатомические</a:t>
            </a:r>
            <a:r>
              <a:rPr lang="ru-RU" sz="1400" dirty="0">
                <a:solidFill>
                  <a:srgbClr val="0000FF"/>
                </a:solidFill>
              </a:rPr>
              <a:t> рисунки </a:t>
            </a:r>
            <a:r>
              <a:rPr lang="ru-RU" sz="1400" dirty="0">
                <a:solidFill>
                  <a:srgbClr val="0000FF"/>
                </a:solidFill>
                <a:hlinkClick r:id="rId31" tooltip="Череп"/>
              </a:rPr>
              <a:t>черепов</a:t>
            </a:r>
            <a:endParaRPr lang="ru-RU" sz="1400" dirty="0">
              <a:solidFill>
                <a:srgbClr val="0000FF"/>
              </a:solidFill>
            </a:endParaRPr>
          </a:p>
          <a:p>
            <a:endParaRPr lang="ru-RU" sz="400" dirty="0">
              <a:solidFill>
                <a:srgbClr val="0000FF"/>
              </a:solidFill>
            </a:endParaRPr>
          </a:p>
        </p:txBody>
      </p:sp>
      <p:sp>
        <p:nvSpPr>
          <p:cNvPr id="2" name="Заголовок 1"/>
          <p:cNvSpPr>
            <a:spLocks noGrp="1"/>
          </p:cNvSpPr>
          <p:nvPr>
            <p:ph type="title"/>
          </p:nvPr>
        </p:nvSpPr>
        <p:spPr/>
        <p:txBody>
          <a:bodyPr>
            <a:normAutofit/>
          </a:bodyPr>
          <a:lstStyle/>
          <a:p>
            <a:r>
              <a:rPr lang="ru-RU" dirty="0" smtClean="0"/>
              <a:t>Профессиональная деятельность</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7500" lnSpcReduction="20000"/>
          </a:bodyPr>
          <a:lstStyle/>
          <a:p>
            <a:r>
              <a:rPr lang="ru-RU" dirty="0">
                <a:solidFill>
                  <a:srgbClr val="0000FF"/>
                </a:solidFill>
              </a:rPr>
              <a:t>В XV веке в воздухе носились идеи о возрождении античных идеалов. Во Флорентийской Академии лучшие умы Италии создавали теорию нового искусства. Творческая молодёжь проводила время в оживленных дискуссиях. Леонардо оставался в стороне от бурной общественной жизни и редко покидал мастерскую. Ему было не до теоретических споров: он совершенствовал своё мастерство. Однажды </a:t>
            </a:r>
            <a:r>
              <a:rPr lang="ru-RU" dirty="0">
                <a:solidFill>
                  <a:srgbClr val="0000FF"/>
                </a:solidFill>
                <a:hlinkClick r:id="rId2" tooltip="Верроккьо"/>
              </a:rPr>
              <a:t>Верроккьо</a:t>
            </a:r>
            <a:r>
              <a:rPr lang="ru-RU" dirty="0">
                <a:solidFill>
                  <a:srgbClr val="0000FF"/>
                </a:solidFill>
              </a:rPr>
              <a:t> получил заказ на картину «Крещение Христа» и поручил Леонардо написать одного из двух ангелов. Это была обычная практика художественных мастерских того времени: учитель создавал картину вместе с помощниками-учениками. Самым талантливым и старательным поручалось исполнение целого фрагмента. Два ангела, написанные Леонардо и Верроккьо, недвусмысленно продемонстрировали превосходство ученика над учителем. Как пишет Вазари, поражённый Верроккьо забросил кисть и никогда больше не возвращался к живописи</a:t>
            </a:r>
            <a:r>
              <a:rPr lang="ru-RU" dirty="0"/>
              <a:t>.</a:t>
            </a:r>
          </a:p>
        </p:txBody>
      </p:sp>
      <p:sp>
        <p:nvSpPr>
          <p:cNvPr id="2" name="Заголовок 1"/>
          <p:cNvSpPr>
            <a:spLocks noGrp="1"/>
          </p:cNvSpPr>
          <p:nvPr>
            <p:ph type="title"/>
          </p:nvPr>
        </p:nvSpPr>
        <p:spPr/>
        <p:txBody>
          <a:bodyPr/>
          <a:lstStyle/>
          <a:p>
            <a:r>
              <a:rPr lang="ru-RU" dirty="0" smtClean="0"/>
              <a:t>Побежденный учитель</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7500" lnSpcReduction="20000"/>
          </a:bodyPr>
          <a:lstStyle/>
          <a:p>
            <a:r>
              <a:rPr lang="ru-RU" dirty="0">
                <a:solidFill>
                  <a:srgbClr val="0000FF"/>
                </a:solidFill>
              </a:rPr>
              <a:t>В </a:t>
            </a:r>
            <a:r>
              <a:rPr lang="ru-RU" dirty="0">
                <a:solidFill>
                  <a:srgbClr val="0000FF"/>
                </a:solidFill>
                <a:hlinkClick r:id="rId2" tooltip="1466"/>
              </a:rPr>
              <a:t>1466</a:t>
            </a:r>
            <a:r>
              <a:rPr lang="ru-RU" dirty="0">
                <a:solidFill>
                  <a:srgbClr val="0000FF"/>
                </a:solidFill>
              </a:rPr>
              <a:t> Леонардо да Винчи поступает в </a:t>
            </a:r>
            <a:r>
              <a:rPr lang="ru-RU" b="1" dirty="0">
                <a:solidFill>
                  <a:srgbClr val="0000FF"/>
                </a:solidFill>
              </a:rPr>
              <a:t>м</a:t>
            </a:r>
            <a:r>
              <a:rPr lang="ru-RU" dirty="0">
                <a:solidFill>
                  <a:srgbClr val="0000FF"/>
                </a:solidFill>
              </a:rPr>
              <a:t>астерскую </a:t>
            </a:r>
            <a:r>
              <a:rPr lang="ru-RU" dirty="0">
                <a:solidFill>
                  <a:srgbClr val="0000FF"/>
                </a:solidFill>
                <a:hlinkClick r:id="rId3" tooltip="Верроккьо"/>
              </a:rPr>
              <a:t>Верроккьо</a:t>
            </a:r>
            <a:r>
              <a:rPr lang="ru-RU" dirty="0">
                <a:solidFill>
                  <a:srgbClr val="0000FF"/>
                </a:solidFill>
              </a:rPr>
              <a:t> подмастерьем художника.</a:t>
            </a:r>
          </a:p>
          <a:p>
            <a:r>
              <a:rPr lang="ru-RU" dirty="0">
                <a:solidFill>
                  <a:srgbClr val="0000FF"/>
                </a:solidFill>
              </a:rPr>
              <a:t>Мастерская </a:t>
            </a:r>
            <a:r>
              <a:rPr lang="ru-RU" dirty="0">
                <a:solidFill>
                  <a:srgbClr val="0000FF"/>
                </a:solidFill>
                <a:hlinkClick r:id="rId4" tooltip="Андреа Верроккьо"/>
              </a:rPr>
              <a:t>Верроккьо</a:t>
            </a:r>
            <a:r>
              <a:rPr lang="ru-RU" dirty="0">
                <a:solidFill>
                  <a:srgbClr val="0000FF"/>
                </a:solidFill>
              </a:rPr>
              <a:t> находилась в интеллектуальном центре тогдашней Италии, городе </a:t>
            </a:r>
            <a:r>
              <a:rPr lang="ru-RU" dirty="0">
                <a:solidFill>
                  <a:srgbClr val="0000FF"/>
                </a:solidFill>
                <a:hlinkClick r:id="rId5" tooltip="Флоренция"/>
              </a:rPr>
              <a:t>Флоренции</a:t>
            </a:r>
            <a:r>
              <a:rPr lang="ru-RU" dirty="0">
                <a:solidFill>
                  <a:srgbClr val="0000FF"/>
                </a:solidFill>
              </a:rPr>
              <a:t>, что позволило Леонардо обучиться гуманитарным наукам, а также приобрести некоторые технические навыки. Он изучил черчение, химию, металлургию, работу с металлом, гипсом и кожей. Помимо этого юный подмастерье занимался рисованием, скульптурой и моделированием. В мастерской, кроме Леонардо, обучались </a:t>
            </a:r>
            <a:r>
              <a:rPr lang="ru-RU" dirty="0" err="1">
                <a:solidFill>
                  <a:srgbClr val="0000FF"/>
                </a:solidFill>
                <a:hlinkClick r:id="rId6" tooltip="Перуджино"/>
              </a:rPr>
              <a:t>Перуджино</a:t>
            </a:r>
            <a:r>
              <a:rPr lang="ru-RU" dirty="0">
                <a:solidFill>
                  <a:srgbClr val="0000FF"/>
                </a:solidFill>
              </a:rPr>
              <a:t>, </a:t>
            </a:r>
            <a:r>
              <a:rPr lang="ru-RU" dirty="0">
                <a:solidFill>
                  <a:srgbClr val="0000FF"/>
                </a:solidFill>
                <a:hlinkClick r:id="rId7" tooltip="Лоренцо ди Креди"/>
              </a:rPr>
              <a:t>Лоренцо </a:t>
            </a:r>
            <a:r>
              <a:rPr lang="ru-RU" dirty="0" err="1">
                <a:solidFill>
                  <a:srgbClr val="0000FF"/>
                </a:solidFill>
                <a:hlinkClick r:id="rId7" tooltip="Лоренцо ди Креди"/>
              </a:rPr>
              <a:t>ди</a:t>
            </a:r>
            <a:r>
              <a:rPr lang="ru-RU" dirty="0">
                <a:solidFill>
                  <a:srgbClr val="0000FF"/>
                </a:solidFill>
                <a:hlinkClick r:id="rId7" tooltip="Лоренцо ди Креди"/>
              </a:rPr>
              <a:t> </a:t>
            </a:r>
            <a:r>
              <a:rPr lang="ru-RU" dirty="0" err="1">
                <a:solidFill>
                  <a:srgbClr val="0000FF"/>
                </a:solidFill>
                <a:hlinkClick r:id="rId7" tooltip="Лоренцо ди Креди"/>
              </a:rPr>
              <a:t>Креди</a:t>
            </a:r>
            <a:r>
              <a:rPr lang="ru-RU" dirty="0">
                <a:solidFill>
                  <a:srgbClr val="0000FF"/>
                </a:solidFill>
              </a:rPr>
              <a:t>, </a:t>
            </a:r>
            <a:r>
              <a:rPr lang="ru-RU" dirty="0" err="1">
                <a:solidFill>
                  <a:srgbClr val="0000FF"/>
                </a:solidFill>
                <a:hlinkClick r:id="rId8" tooltip="Аньоло ди Поло"/>
              </a:rPr>
              <a:t>Аньоло</a:t>
            </a:r>
            <a:r>
              <a:rPr lang="ru-RU" dirty="0">
                <a:solidFill>
                  <a:srgbClr val="0000FF"/>
                </a:solidFill>
                <a:hlinkClick r:id="rId8" tooltip="Аньоло ди Поло"/>
              </a:rPr>
              <a:t> </a:t>
            </a:r>
            <a:r>
              <a:rPr lang="ru-RU" dirty="0" err="1">
                <a:solidFill>
                  <a:srgbClr val="0000FF"/>
                </a:solidFill>
                <a:hlinkClick r:id="rId8" tooltip="Аньоло ди Поло"/>
              </a:rPr>
              <a:t>ди</a:t>
            </a:r>
            <a:r>
              <a:rPr lang="ru-RU" dirty="0">
                <a:solidFill>
                  <a:srgbClr val="0000FF"/>
                </a:solidFill>
                <a:hlinkClick r:id="rId8" tooltip="Аньоло ди Поло"/>
              </a:rPr>
              <a:t> Поло</a:t>
            </a:r>
            <a:r>
              <a:rPr lang="ru-RU" dirty="0">
                <a:solidFill>
                  <a:srgbClr val="0000FF"/>
                </a:solidFill>
              </a:rPr>
              <a:t>, работал </a:t>
            </a:r>
            <a:r>
              <a:rPr lang="ru-RU" dirty="0">
                <a:solidFill>
                  <a:srgbClr val="0000FF"/>
                </a:solidFill>
                <a:hlinkClick r:id="rId9" tooltip="Боттичелли"/>
              </a:rPr>
              <a:t>Боттичелли</a:t>
            </a:r>
            <a:r>
              <a:rPr lang="ru-RU" dirty="0">
                <a:solidFill>
                  <a:srgbClr val="0000FF"/>
                </a:solidFill>
              </a:rPr>
              <a:t>, часто бывали такие известные мастера, как </a:t>
            </a:r>
            <a:r>
              <a:rPr lang="ru-RU" dirty="0" err="1">
                <a:solidFill>
                  <a:srgbClr val="0000FF"/>
                </a:solidFill>
                <a:hlinkClick r:id="rId10" tooltip="Гирландайо"/>
              </a:rPr>
              <a:t>Гирландайо</a:t>
            </a:r>
            <a:r>
              <a:rPr lang="ru-RU" dirty="0">
                <a:solidFill>
                  <a:srgbClr val="0000FF"/>
                </a:solidFill>
              </a:rPr>
              <a:t> и др. Впоследствии, даже когда отец Леонардо принимает его на работу в свою мастерскую, он продолжает сотрудничать с Верроккьо.</a:t>
            </a:r>
          </a:p>
          <a:p>
            <a:r>
              <a:rPr lang="ru-RU" dirty="0">
                <a:solidFill>
                  <a:srgbClr val="0000FF"/>
                </a:solidFill>
              </a:rPr>
              <a:t>В 1473 году в возрасте 20 лет Леонардо да Винчи получает квалификацию мастера в </a:t>
            </a:r>
            <a:r>
              <a:rPr lang="ru-RU" dirty="0">
                <a:solidFill>
                  <a:srgbClr val="0000FF"/>
                </a:solidFill>
                <a:hlinkClick r:id="rId11" tooltip="Гильдия Святого Луки"/>
              </a:rPr>
              <a:t>Гильдии Святого Луки</a:t>
            </a:r>
            <a:r>
              <a:rPr lang="ru-RU" dirty="0">
                <a:solidFill>
                  <a:srgbClr val="0000FF"/>
                </a:solidFill>
              </a:rPr>
              <a:t>.</a:t>
            </a:r>
          </a:p>
          <a:p>
            <a:endParaRPr lang="ru-RU" dirty="0"/>
          </a:p>
        </p:txBody>
      </p:sp>
      <p:sp>
        <p:nvSpPr>
          <p:cNvPr id="2" name="Заголовок 1"/>
          <p:cNvSpPr>
            <a:spLocks noGrp="1"/>
          </p:cNvSpPr>
          <p:nvPr>
            <p:ph type="title"/>
          </p:nvPr>
        </p:nvSpPr>
        <p:spPr/>
        <p:txBody>
          <a:bodyPr/>
          <a:lstStyle/>
          <a:p>
            <a:r>
              <a:rPr lang="ru-RU" dirty="0" smtClean="0"/>
              <a:t>Мастерская Верроккьо</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Autofit/>
          </a:bodyPr>
          <a:lstStyle/>
          <a:p>
            <a:r>
              <a:rPr lang="ru-RU" sz="900" dirty="0" smtClean="0">
                <a:solidFill>
                  <a:srgbClr val="0000FF"/>
                </a:solidFill>
              </a:rPr>
              <a:t>Леонардо присутствовал на свидании короля </a:t>
            </a:r>
            <a:r>
              <a:rPr lang="ru-RU" sz="900" dirty="0" smtClean="0">
                <a:solidFill>
                  <a:srgbClr val="0000FF"/>
                </a:solidFill>
                <a:hlinkClick r:id="rId2" tooltip="Франциск I (король Франции)"/>
              </a:rPr>
              <a:t>Франциска I</a:t>
            </a:r>
            <a:r>
              <a:rPr lang="ru-RU" sz="900" dirty="0" smtClean="0">
                <a:solidFill>
                  <a:srgbClr val="0000FF"/>
                </a:solidFill>
              </a:rPr>
              <a:t> с </a:t>
            </a:r>
            <a:r>
              <a:rPr lang="ru-RU" sz="900" dirty="0" smtClean="0">
                <a:solidFill>
                  <a:srgbClr val="0000FF"/>
                </a:solidFill>
                <a:hlinkClick r:id="rId3" tooltip="Лев X"/>
              </a:rPr>
              <a:t>папой Львом X</a:t>
            </a:r>
            <a:r>
              <a:rPr lang="ru-RU" sz="900" dirty="0" smtClean="0">
                <a:solidFill>
                  <a:srgbClr val="0000FF"/>
                </a:solidFill>
              </a:rPr>
              <a:t> в </a:t>
            </a:r>
            <a:r>
              <a:rPr lang="ru-RU" sz="900" dirty="0" smtClean="0">
                <a:solidFill>
                  <a:srgbClr val="0000FF"/>
                </a:solidFill>
                <a:hlinkClick r:id="rId4" tooltip="Болонья"/>
              </a:rPr>
              <a:t>Болонье</a:t>
            </a:r>
            <a:r>
              <a:rPr lang="ru-RU" sz="900" dirty="0" smtClean="0">
                <a:solidFill>
                  <a:srgbClr val="0000FF"/>
                </a:solidFill>
              </a:rPr>
              <a:t> 19 декабря </a:t>
            </a:r>
            <a:r>
              <a:rPr lang="ru-RU" sz="900" dirty="0" smtClean="0">
                <a:solidFill>
                  <a:srgbClr val="0000FF"/>
                </a:solidFill>
                <a:hlinkClick r:id="rId5" tooltip="1515 год"/>
              </a:rPr>
              <a:t>1515 года</a:t>
            </a:r>
            <a:r>
              <a:rPr lang="ru-RU" sz="900" baseline="30000" dirty="0" smtClean="0">
                <a:solidFill>
                  <a:srgbClr val="0000FF"/>
                </a:solidFill>
                <a:hlinkClick r:id="rId6"/>
              </a:rPr>
              <a:t>[10]</a:t>
            </a:r>
            <a:r>
              <a:rPr lang="ru-RU" sz="900" baseline="30000" dirty="0" smtClean="0">
                <a:solidFill>
                  <a:srgbClr val="0000FF"/>
                </a:solidFill>
                <a:hlinkClick r:id="rId6"/>
              </a:rPr>
              <a:t>[11]</a:t>
            </a:r>
            <a:r>
              <a:rPr lang="ru-RU" sz="900" dirty="0" smtClean="0">
                <a:solidFill>
                  <a:srgbClr val="0000FF"/>
                </a:solidFill>
              </a:rPr>
              <a:t>. В </a:t>
            </a:r>
            <a:r>
              <a:rPr lang="ru-RU" sz="900" dirty="0" smtClean="0">
                <a:solidFill>
                  <a:srgbClr val="0000FF"/>
                </a:solidFill>
                <a:hlinkClick r:id="rId7" tooltip="1513"/>
              </a:rPr>
              <a:t>1513</a:t>
            </a:r>
            <a:r>
              <a:rPr lang="ru-RU" sz="900" dirty="0" smtClean="0">
                <a:solidFill>
                  <a:srgbClr val="0000FF"/>
                </a:solidFill>
              </a:rPr>
              <a:t>—</a:t>
            </a:r>
            <a:r>
              <a:rPr lang="ru-RU" sz="900" dirty="0" smtClean="0">
                <a:solidFill>
                  <a:srgbClr val="0000FF"/>
                </a:solidFill>
                <a:hlinkClick r:id="rId8" tooltip="1516 год"/>
              </a:rPr>
              <a:t>1516 годах</a:t>
            </a:r>
            <a:r>
              <a:rPr lang="ru-RU" sz="900" dirty="0" smtClean="0">
                <a:solidFill>
                  <a:srgbClr val="0000FF"/>
                </a:solidFill>
              </a:rPr>
              <a:t> Леонардо жил в </a:t>
            </a:r>
            <a:r>
              <a:rPr lang="ru-RU" sz="900" dirty="0" smtClean="0">
                <a:solidFill>
                  <a:srgbClr val="0000FF"/>
                </a:solidFill>
                <a:hlinkClick r:id="rId9" tooltip="Бельведер (Рим)"/>
              </a:rPr>
              <a:t>Бельведере</a:t>
            </a:r>
            <a:r>
              <a:rPr lang="ru-RU" sz="900" dirty="0" smtClean="0">
                <a:solidFill>
                  <a:srgbClr val="0000FF"/>
                </a:solidFill>
              </a:rPr>
              <a:t> и работал над картиной «</a:t>
            </a:r>
            <a:r>
              <a:rPr lang="ru-RU" sz="900" dirty="0" smtClean="0">
                <a:solidFill>
                  <a:srgbClr val="0000FF"/>
                </a:solidFill>
                <a:hlinkClick r:id="rId10" tooltip="Иоанн Креститель (Леонардо да Винчи)"/>
              </a:rPr>
              <a:t>Иоанн Креститель</a:t>
            </a:r>
            <a:r>
              <a:rPr lang="ru-RU" sz="900" dirty="0" smtClean="0">
                <a:solidFill>
                  <a:srgbClr val="0000FF"/>
                </a:solidFill>
              </a:rPr>
              <a:t>»</a:t>
            </a:r>
          </a:p>
          <a:p>
            <a:r>
              <a:rPr lang="ru-RU" sz="900" dirty="0" smtClean="0">
                <a:solidFill>
                  <a:srgbClr val="0000FF"/>
                </a:solidFill>
              </a:rPr>
              <a:t>Франциск поручил мастеру сконструировать механического льва, способного ходить, из груди которого появлялся бы букет лилий</a:t>
            </a:r>
            <a:r>
              <a:rPr lang="ru-RU" sz="900" baseline="30000" dirty="0" smtClean="0">
                <a:solidFill>
                  <a:srgbClr val="0000FF"/>
                </a:solidFill>
                <a:hlinkClick r:id="rId6"/>
              </a:rPr>
              <a:t>[12]</a:t>
            </a:r>
            <a:r>
              <a:rPr lang="ru-RU" sz="900" dirty="0" smtClean="0">
                <a:solidFill>
                  <a:srgbClr val="0000FF"/>
                </a:solidFill>
              </a:rPr>
              <a:t>. Возможно, этот лев приветствовал короля в </a:t>
            </a:r>
            <a:r>
              <a:rPr lang="ru-RU" sz="900" dirty="0" smtClean="0">
                <a:solidFill>
                  <a:srgbClr val="0000FF"/>
                </a:solidFill>
                <a:hlinkClick r:id="rId11" tooltip="Лион"/>
              </a:rPr>
              <a:t>Лионе</a:t>
            </a:r>
            <a:r>
              <a:rPr lang="ru-RU" sz="900" dirty="0" smtClean="0">
                <a:solidFill>
                  <a:srgbClr val="0000FF"/>
                </a:solidFill>
              </a:rPr>
              <a:t> или использовался во время переговоров с папой</a:t>
            </a:r>
            <a:r>
              <a:rPr lang="ru-RU" sz="900" baseline="30000" dirty="0" smtClean="0">
                <a:solidFill>
                  <a:srgbClr val="0000FF"/>
                </a:solidFill>
                <a:hlinkClick r:id="rId6"/>
              </a:rPr>
              <a:t>[13]</a:t>
            </a:r>
            <a:r>
              <a:rPr lang="ru-RU" sz="900" dirty="0" smtClean="0">
                <a:solidFill>
                  <a:srgbClr val="0000FF"/>
                </a:solidFill>
              </a:rPr>
              <a:t>.</a:t>
            </a:r>
          </a:p>
          <a:p>
            <a:r>
              <a:rPr lang="ru-RU" sz="900" dirty="0" smtClean="0">
                <a:solidFill>
                  <a:srgbClr val="0000FF"/>
                </a:solidFill>
              </a:rPr>
              <a:t>В </a:t>
            </a:r>
            <a:r>
              <a:rPr lang="ru-RU" sz="900" dirty="0" smtClean="0">
                <a:solidFill>
                  <a:srgbClr val="0000FF"/>
                </a:solidFill>
                <a:hlinkClick r:id="rId8" tooltip="1516 год"/>
              </a:rPr>
              <a:t>1516 году</a:t>
            </a:r>
            <a:r>
              <a:rPr lang="ru-RU" sz="900" dirty="0" smtClean="0">
                <a:solidFill>
                  <a:srgbClr val="0000FF"/>
                </a:solidFill>
              </a:rPr>
              <a:t> Леонардо принял приглашение французского короля и поселился в его замке </a:t>
            </a:r>
            <a:r>
              <a:rPr lang="ru-RU" sz="900" dirty="0" err="1" smtClean="0">
                <a:solidFill>
                  <a:srgbClr val="0000FF"/>
                </a:solidFill>
                <a:hlinkClick r:id="rId12" tooltip="Кло-Люсе"/>
              </a:rPr>
              <a:t>Кло-Люсе</a:t>
            </a:r>
            <a:r>
              <a:rPr lang="ru-RU" sz="900" dirty="0" smtClean="0">
                <a:solidFill>
                  <a:srgbClr val="0000FF"/>
                </a:solidFill>
              </a:rPr>
              <a:t> (там Франциск I провёл своё детство), неподалёку от королевского замка </a:t>
            </a:r>
            <a:r>
              <a:rPr lang="ru-RU" sz="900" dirty="0" err="1" smtClean="0">
                <a:solidFill>
                  <a:srgbClr val="0000FF"/>
                </a:solidFill>
                <a:hlinkClick r:id="rId13" tooltip="Амбуаз (замок)"/>
              </a:rPr>
              <a:t>Амбуаз</a:t>
            </a:r>
            <a:r>
              <a:rPr lang="ru-RU" sz="900" dirty="0" smtClean="0">
                <a:solidFill>
                  <a:srgbClr val="0000FF"/>
                </a:solidFill>
              </a:rPr>
              <a:t>. В официальном звании первого королевского художника, инженера и архитектора, Леонардо получал годовую ренту в тысячу экю. Никогда до этого в Италии Леонардо не имел звания инженера. Леонардо был не первым итальянским мастером, милостью </a:t>
            </a:r>
            <a:r>
              <a:rPr lang="ru-RU" sz="900" dirty="0" smtClean="0">
                <a:solidFill>
                  <a:srgbClr val="0000FF"/>
                </a:solidFill>
              </a:rPr>
              <a:t>французского </a:t>
            </a:r>
            <a:r>
              <a:rPr lang="ru-RU" sz="900" dirty="0" smtClean="0">
                <a:solidFill>
                  <a:srgbClr val="0000FF"/>
                </a:solidFill>
              </a:rPr>
              <a:t>короля получившим «свободу грезить, мыслить и творить»</a:t>
            </a:r>
            <a:r>
              <a:rPr lang="ru-RU" sz="900" baseline="30000" dirty="0" smtClean="0">
                <a:solidFill>
                  <a:srgbClr val="0000FF"/>
                </a:solidFill>
                <a:hlinkClick r:id="rId6"/>
              </a:rPr>
              <a:t>[14]</a:t>
            </a:r>
            <a:r>
              <a:rPr lang="ru-RU" sz="900" dirty="0" smtClean="0">
                <a:solidFill>
                  <a:srgbClr val="0000FF"/>
                </a:solidFill>
              </a:rPr>
              <a:t>,— до него подобную честь разделяли </a:t>
            </a:r>
            <a:r>
              <a:rPr lang="ru-RU" sz="900" dirty="0" err="1" smtClean="0">
                <a:solidFill>
                  <a:srgbClr val="0000FF"/>
                </a:solidFill>
                <a:hlinkClick r:id="rId14" tooltip="Андреа Соларио"/>
              </a:rPr>
              <a:t>Андреа</a:t>
            </a:r>
            <a:r>
              <a:rPr lang="ru-RU" sz="900" dirty="0" smtClean="0">
                <a:solidFill>
                  <a:srgbClr val="0000FF"/>
                </a:solidFill>
                <a:hlinkClick r:id="rId14" tooltip="Андреа Соларио"/>
              </a:rPr>
              <a:t> </a:t>
            </a:r>
            <a:r>
              <a:rPr lang="ru-RU" sz="900" dirty="0" err="1" smtClean="0">
                <a:solidFill>
                  <a:srgbClr val="0000FF"/>
                </a:solidFill>
                <a:hlinkClick r:id="rId14" tooltip="Андреа Соларио"/>
              </a:rPr>
              <a:t>Соларио</a:t>
            </a:r>
            <a:r>
              <a:rPr lang="ru-RU" sz="900" dirty="0" smtClean="0">
                <a:solidFill>
                  <a:srgbClr val="0000FF"/>
                </a:solidFill>
              </a:rPr>
              <a:t> и </a:t>
            </a:r>
            <a:r>
              <a:rPr lang="ru-RU" sz="900" dirty="0" err="1" smtClean="0">
                <a:solidFill>
                  <a:srgbClr val="0000FF"/>
                </a:solidFill>
                <a:hlinkClick r:id="rId15" tooltip="Фра Джованни Джокондо"/>
              </a:rPr>
              <a:t>Фра</a:t>
            </a:r>
            <a:r>
              <a:rPr lang="ru-RU" sz="900" dirty="0" smtClean="0">
                <a:solidFill>
                  <a:srgbClr val="0000FF"/>
                </a:solidFill>
                <a:hlinkClick r:id="rId15" tooltip="Фра Джованни Джокондо"/>
              </a:rPr>
              <a:t> Джованни </a:t>
            </a:r>
            <a:r>
              <a:rPr lang="ru-RU" sz="900" dirty="0" err="1" smtClean="0">
                <a:solidFill>
                  <a:srgbClr val="0000FF"/>
                </a:solidFill>
                <a:hlinkClick r:id="rId15" tooltip="Фра Джованни Джокондо"/>
              </a:rPr>
              <a:t>Джокондо</a:t>
            </a:r>
            <a:r>
              <a:rPr lang="ru-RU" sz="900" dirty="0" smtClean="0">
                <a:solidFill>
                  <a:srgbClr val="0000FF"/>
                </a:solidFill>
              </a:rPr>
              <a:t>. Во Франции Леонардо почти не рисовал, но мастерски занимался организацией придворных празднеств, планированием нового дворца в </a:t>
            </a:r>
            <a:r>
              <a:rPr lang="ru-RU" sz="900" dirty="0" err="1" smtClean="0">
                <a:solidFill>
                  <a:srgbClr val="0000FF"/>
                </a:solidFill>
              </a:rPr>
              <a:t>Роморантане</a:t>
            </a:r>
            <a:r>
              <a:rPr lang="ru-RU" sz="900" dirty="0" smtClean="0">
                <a:solidFill>
                  <a:srgbClr val="0000FF"/>
                </a:solidFill>
              </a:rPr>
              <a:t> при задуманном изменении речного русла, проектом канала между </a:t>
            </a:r>
            <a:r>
              <a:rPr lang="ru-RU" sz="900" dirty="0" smtClean="0">
                <a:solidFill>
                  <a:srgbClr val="0000FF"/>
                </a:solidFill>
                <a:hlinkClick r:id="rId16" tooltip="Луара"/>
              </a:rPr>
              <a:t>Луарой</a:t>
            </a:r>
            <a:r>
              <a:rPr lang="ru-RU" sz="900" dirty="0" smtClean="0">
                <a:solidFill>
                  <a:srgbClr val="0000FF"/>
                </a:solidFill>
              </a:rPr>
              <a:t> и </a:t>
            </a:r>
            <a:r>
              <a:rPr lang="ru-RU" sz="900" dirty="0" err="1" smtClean="0">
                <a:solidFill>
                  <a:srgbClr val="0000FF"/>
                </a:solidFill>
                <a:hlinkClick r:id="rId17" tooltip="Сона (приток Роны)"/>
              </a:rPr>
              <a:t>Соной</a:t>
            </a:r>
            <a:r>
              <a:rPr lang="ru-RU" sz="900" dirty="0" smtClean="0">
                <a:solidFill>
                  <a:srgbClr val="0000FF"/>
                </a:solidFill>
              </a:rPr>
              <a:t>, главной </a:t>
            </a:r>
            <a:r>
              <a:rPr lang="ru-RU" sz="900" dirty="0" err="1" smtClean="0">
                <a:solidFill>
                  <a:srgbClr val="0000FF"/>
                </a:solidFill>
              </a:rPr>
              <a:t>двухзаходной</a:t>
            </a:r>
            <a:r>
              <a:rPr lang="ru-RU" sz="900" dirty="0" smtClean="0">
                <a:solidFill>
                  <a:srgbClr val="0000FF"/>
                </a:solidFill>
              </a:rPr>
              <a:t> спиральной лестницей в замке </a:t>
            </a:r>
            <a:r>
              <a:rPr lang="ru-RU" sz="900" dirty="0" err="1" smtClean="0">
                <a:solidFill>
                  <a:srgbClr val="0000FF"/>
                </a:solidFill>
                <a:hlinkClick r:id="rId18" tooltip="Замок Шамбор"/>
              </a:rPr>
              <a:t>Шамбор</a:t>
            </a:r>
            <a:r>
              <a:rPr lang="ru-RU" sz="900" dirty="0" smtClean="0">
                <a:solidFill>
                  <a:srgbClr val="0000FF"/>
                </a:solidFill>
              </a:rPr>
              <a:t>.</a:t>
            </a:r>
          </a:p>
          <a:p>
            <a:r>
              <a:rPr lang="ru-RU" sz="900" dirty="0" smtClean="0">
                <a:solidFill>
                  <a:srgbClr val="0000FF"/>
                </a:solidFill>
              </a:rPr>
              <a:t>За два года до смерти у мастера онемела правая рука, и он с трудом передвигался без посторонней помощи. Третий год жизни в </a:t>
            </a:r>
            <a:r>
              <a:rPr lang="ru-RU" sz="900" dirty="0" err="1" smtClean="0">
                <a:solidFill>
                  <a:srgbClr val="0000FF"/>
                </a:solidFill>
              </a:rPr>
              <a:t>Амбуазе</a:t>
            </a:r>
            <a:r>
              <a:rPr lang="ru-RU" sz="900" dirty="0" smtClean="0">
                <a:solidFill>
                  <a:srgbClr val="0000FF"/>
                </a:solidFill>
              </a:rPr>
              <a:t> Леонардо провёл в постели. 23 апреля </a:t>
            </a:r>
            <a:r>
              <a:rPr lang="ru-RU" sz="900" dirty="0" smtClean="0">
                <a:solidFill>
                  <a:srgbClr val="0000FF"/>
                </a:solidFill>
                <a:hlinkClick r:id="rId19" tooltip="1519 год"/>
              </a:rPr>
              <a:t>1519 года</a:t>
            </a:r>
            <a:r>
              <a:rPr lang="ru-RU" sz="900" dirty="0" smtClean="0">
                <a:solidFill>
                  <a:srgbClr val="0000FF"/>
                </a:solidFill>
              </a:rPr>
              <a:t> он оставил завещание, а </a:t>
            </a:r>
            <a:r>
              <a:rPr lang="ru-RU" sz="900" dirty="0" smtClean="0">
                <a:solidFill>
                  <a:srgbClr val="0000FF"/>
                </a:solidFill>
                <a:hlinkClick r:id="rId20" tooltip="2 мая"/>
              </a:rPr>
              <a:t>2 мая</a:t>
            </a:r>
            <a:r>
              <a:rPr lang="ru-RU" sz="900" dirty="0" smtClean="0">
                <a:solidFill>
                  <a:srgbClr val="0000FF"/>
                </a:solidFill>
              </a:rPr>
              <a:t>, на 68-м году жизни, скончался в окружении учеников и своих шедевров в замке </a:t>
            </a:r>
            <a:r>
              <a:rPr lang="ru-RU" sz="900" dirty="0" err="1" smtClean="0">
                <a:solidFill>
                  <a:srgbClr val="0000FF"/>
                </a:solidFill>
                <a:hlinkClick r:id="rId12" tooltip="Кло-Люсе"/>
              </a:rPr>
              <a:t>Кло-Люсе</a:t>
            </a:r>
            <a:r>
              <a:rPr lang="ru-RU" sz="900" dirty="0" smtClean="0">
                <a:solidFill>
                  <a:srgbClr val="0000FF"/>
                </a:solidFill>
              </a:rPr>
              <a:t>.</a:t>
            </a:r>
          </a:p>
          <a:p>
            <a:r>
              <a:rPr lang="ru-RU" sz="900" dirty="0" smtClean="0">
                <a:solidFill>
                  <a:srgbClr val="0000FF"/>
                </a:solidFill>
              </a:rPr>
              <a:t>Могила Леонардо да Винчи в замке </a:t>
            </a:r>
            <a:r>
              <a:rPr lang="ru-RU" sz="900" dirty="0" err="1" smtClean="0">
                <a:solidFill>
                  <a:srgbClr val="0000FF"/>
                </a:solidFill>
                <a:hlinkClick r:id="rId13" tooltip="Амбуаз (замок)"/>
              </a:rPr>
              <a:t>Амбуаз</a:t>
            </a:r>
            <a:r>
              <a:rPr lang="ru-RU" sz="900" dirty="0" smtClean="0">
                <a:solidFill>
                  <a:srgbClr val="0000FF"/>
                </a:solidFill>
              </a:rPr>
              <a:t>.</a:t>
            </a:r>
          </a:p>
          <a:p>
            <a:r>
              <a:rPr lang="ru-RU" sz="900" dirty="0" smtClean="0">
                <a:solidFill>
                  <a:srgbClr val="0000FF"/>
                </a:solidFill>
              </a:rPr>
              <a:t>По словам Вазари, да Винчи умер на руках короля </a:t>
            </a:r>
            <a:r>
              <a:rPr lang="ru-RU" sz="900" dirty="0" smtClean="0">
                <a:solidFill>
                  <a:srgbClr val="0000FF"/>
                </a:solidFill>
                <a:hlinkClick r:id="rId21" tooltip="Франциск I"/>
              </a:rPr>
              <a:t>Франциска I</a:t>
            </a:r>
            <a:r>
              <a:rPr lang="ru-RU" sz="900" dirty="0" smtClean="0">
                <a:solidFill>
                  <a:srgbClr val="0000FF"/>
                </a:solidFill>
              </a:rPr>
              <a:t>, своего близкого друга. Эта малодостоверная, но распространённая во Франции легенда, нашла отражение в полотнах </a:t>
            </a:r>
            <a:r>
              <a:rPr lang="ru-RU" sz="900" dirty="0" err="1" smtClean="0">
                <a:solidFill>
                  <a:srgbClr val="0000FF"/>
                </a:solidFill>
                <a:hlinkClick r:id="rId22" tooltip="Энгр"/>
              </a:rPr>
              <a:t>Энгра</a:t>
            </a:r>
            <a:r>
              <a:rPr lang="ru-RU" sz="900" dirty="0" smtClean="0">
                <a:solidFill>
                  <a:srgbClr val="0000FF"/>
                </a:solidFill>
              </a:rPr>
              <a:t>, </a:t>
            </a:r>
            <a:r>
              <a:rPr lang="ru-RU" sz="900" dirty="0" err="1" smtClean="0">
                <a:solidFill>
                  <a:srgbClr val="0000FF"/>
                </a:solidFill>
                <a:hlinkClick r:id="rId23" tooltip="Кауфман, Ангелика"/>
              </a:rPr>
              <a:t>Ангелики</a:t>
            </a:r>
            <a:r>
              <a:rPr lang="ru-RU" sz="900" dirty="0" smtClean="0">
                <a:solidFill>
                  <a:srgbClr val="0000FF"/>
                </a:solidFill>
                <a:hlinkClick r:id="rId23" tooltip="Кауфман, Ангелика"/>
              </a:rPr>
              <a:t> Кауфман</a:t>
            </a:r>
            <a:r>
              <a:rPr lang="ru-RU" sz="900" dirty="0" smtClean="0">
                <a:solidFill>
                  <a:srgbClr val="0000FF"/>
                </a:solidFill>
              </a:rPr>
              <a:t> и многих других живописцев. Леонардо да Винчи был похоронен в замке </a:t>
            </a:r>
            <a:r>
              <a:rPr lang="ru-RU" sz="900" dirty="0" err="1" smtClean="0">
                <a:solidFill>
                  <a:srgbClr val="0000FF"/>
                </a:solidFill>
              </a:rPr>
              <a:t>Амбуаз</a:t>
            </a:r>
            <a:r>
              <a:rPr lang="ru-RU" sz="900" dirty="0" smtClean="0">
                <a:solidFill>
                  <a:srgbClr val="0000FF"/>
                </a:solidFill>
              </a:rPr>
              <a:t>. На могильной плите была выбита надпись: «В стенах этого монастыря покоится прах Леонардо да Винчи, величайшего художника, инженера и зодчего Французского королевства».</a:t>
            </a:r>
          </a:p>
          <a:p>
            <a:r>
              <a:rPr lang="ru-RU" sz="900" dirty="0" smtClean="0">
                <a:solidFill>
                  <a:srgbClr val="0000FF"/>
                </a:solidFill>
              </a:rPr>
              <a:t>Основным наследником был сопровождавший Леонардо ученик и друг </a:t>
            </a:r>
            <a:r>
              <a:rPr lang="ru-RU" sz="900" dirty="0" err="1" smtClean="0">
                <a:solidFill>
                  <a:srgbClr val="0000FF"/>
                </a:solidFill>
                <a:hlinkClick r:id="rId24" tooltip="Франческо Мельци"/>
              </a:rPr>
              <a:t>Франческо</a:t>
            </a:r>
            <a:r>
              <a:rPr lang="ru-RU" sz="900" dirty="0" smtClean="0">
                <a:solidFill>
                  <a:srgbClr val="0000FF"/>
                </a:solidFill>
                <a:hlinkClick r:id="rId24" tooltip="Франческо Мельци"/>
              </a:rPr>
              <a:t> </a:t>
            </a:r>
            <a:r>
              <a:rPr lang="ru-RU" sz="900" dirty="0" err="1" smtClean="0">
                <a:solidFill>
                  <a:srgbClr val="0000FF"/>
                </a:solidFill>
                <a:hlinkClick r:id="rId24" tooltip="Франческо Мельци"/>
              </a:rPr>
              <a:t>Мельци</a:t>
            </a:r>
            <a:r>
              <a:rPr lang="ru-RU" sz="900" dirty="0" smtClean="0">
                <a:solidFill>
                  <a:srgbClr val="0000FF"/>
                </a:solidFill>
              </a:rPr>
              <a:t>, который в последующие 50 лет оставался главным распорядителем наследства мастера, включавшего (кроме картин) инструменты, библиотеку и не менее 50 тысяч оригинальных документов на различные темы, из которых до наших дней сохранилась лишь треть. Другому ученику </a:t>
            </a:r>
            <a:r>
              <a:rPr lang="ru-RU" sz="900" dirty="0" err="1" smtClean="0">
                <a:solidFill>
                  <a:srgbClr val="0000FF"/>
                </a:solidFill>
                <a:hlinkClick r:id="rId25" tooltip="Салаи"/>
              </a:rPr>
              <a:t>Салаи</a:t>
            </a:r>
            <a:r>
              <a:rPr lang="ru-RU" sz="900" dirty="0" smtClean="0">
                <a:solidFill>
                  <a:srgbClr val="0000FF"/>
                </a:solidFill>
              </a:rPr>
              <a:t> и слуге досталось по половине </a:t>
            </a:r>
            <a:r>
              <a:rPr lang="ru-RU" sz="900" dirty="0" smtClean="0">
                <a:solidFill>
                  <a:srgbClr val="0000FF"/>
                </a:solidFill>
                <a:hlinkClick r:id="rId26" tooltip="Виноградник"/>
              </a:rPr>
              <a:t>виноградников</a:t>
            </a:r>
            <a:r>
              <a:rPr lang="ru-RU" sz="900" dirty="0" smtClean="0">
                <a:solidFill>
                  <a:srgbClr val="0000FF"/>
                </a:solidFill>
              </a:rPr>
              <a:t> Леонардо.</a:t>
            </a:r>
          </a:p>
          <a:p>
            <a:endParaRPr lang="ru-RU" sz="900" dirty="0">
              <a:solidFill>
                <a:schemeClr val="bg1"/>
              </a:solidFill>
            </a:endParaRPr>
          </a:p>
        </p:txBody>
      </p:sp>
      <p:sp>
        <p:nvSpPr>
          <p:cNvPr id="2" name="Заголовок 1"/>
          <p:cNvSpPr>
            <a:spLocks noGrp="1"/>
          </p:cNvSpPr>
          <p:nvPr>
            <p:ph type="title"/>
          </p:nvPr>
        </p:nvSpPr>
        <p:spPr/>
        <p:txBody>
          <a:bodyPr/>
          <a:lstStyle/>
          <a:p>
            <a:r>
              <a:rPr lang="ru-RU" dirty="0" smtClean="0"/>
              <a:t>Последние годы и смерть</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lgn="ctr">
              <a:buNone/>
            </a:pPr>
            <a:r>
              <a:rPr lang="ru-RU" sz="7200" dirty="0" smtClean="0"/>
              <a:t>Спасибо за внимание</a:t>
            </a:r>
            <a:endParaRPr lang="ru-RU" sz="7200" dirty="0"/>
          </a:p>
        </p:txBody>
      </p:sp>
    </p:spTree>
  </p:cSld>
  <p:clrMapOvr>
    <a:masterClrMapping/>
  </p:clrMapOvr>
  <p:transition>
    <p:wedg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85</TotalTime>
  <Words>174</Words>
  <Application>Microsoft Office PowerPoint</Application>
  <PresentationFormat>Экран (4:3)</PresentationFormat>
  <Paragraphs>39</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Бумажная</vt:lpstr>
      <vt:lpstr>Леонардо да Винчи (1452-1519)</vt:lpstr>
      <vt:lpstr>Личная жизнь Леонардо да Винчи</vt:lpstr>
      <vt:lpstr>Искусство</vt:lpstr>
      <vt:lpstr>Профессиональная деятельность</vt:lpstr>
      <vt:lpstr>Побежденный учитель</vt:lpstr>
      <vt:lpstr>Мастерская Верроккьо</vt:lpstr>
      <vt:lpstr>Последние годы и смерть</vt:lpstr>
      <vt:lpstr>Слайд 8</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Леонардо да Винчи (</dc:title>
  <dc:creator>USER</dc:creator>
  <cp:lastModifiedBy>USER</cp:lastModifiedBy>
  <cp:revision>9</cp:revision>
  <dcterms:created xsi:type="dcterms:W3CDTF">2018-10-16T03:25:58Z</dcterms:created>
  <dcterms:modified xsi:type="dcterms:W3CDTF">2018-10-16T18:23:38Z</dcterms:modified>
</cp:coreProperties>
</file>