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65" r:id="rId6"/>
    <p:sldId id="277" r:id="rId7"/>
    <p:sldId id="278" r:id="rId8"/>
    <p:sldId id="279"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74" d="100"/>
          <a:sy n="74" d="100"/>
        </p:scale>
        <p:origin x="12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7DA1B9-EA1E-4E31-A730-273F9A4504C1}" type="datetimeFigureOut">
              <a:rPr lang="ru-RU" smtClean="0"/>
              <a:pPr/>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B44DE4-4F33-4861-98E4-ED3981EED4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DA1B9-EA1E-4E31-A730-273F9A4504C1}" type="datetimeFigureOut">
              <a:rPr lang="ru-RU" smtClean="0"/>
              <a:pPr/>
              <a:t>25.10.2018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44DE4-4F33-4861-98E4-ED3981EED4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E131_350A.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ctrTitle"/>
          </p:nvPr>
        </p:nvSpPr>
        <p:spPr>
          <a:xfrm>
            <a:off x="3857620" y="1214423"/>
            <a:ext cx="4929222" cy="2786081"/>
          </a:xfrm>
        </p:spPr>
        <p:txBody>
          <a:bodyPr>
            <a:normAutofit/>
          </a:bodyPr>
          <a:lstStyle/>
          <a:p>
            <a:r>
              <a:rPr lang="ru-RU" b="1" dirty="0" smtClean="0">
                <a:solidFill>
                  <a:schemeClr val="accent6">
                    <a:lumMod val="50000"/>
                  </a:schemeClr>
                </a:solidFill>
                <a:latin typeface="Times New Roman" pitchFamily="18" charset="0"/>
                <a:cs typeface="Times New Roman" pitchFamily="18" charset="0"/>
              </a:rPr>
              <a:t>ЛЕОНАРДО </a:t>
            </a:r>
            <a:r>
              <a:rPr lang="ru-RU" b="1" dirty="0" smtClean="0">
                <a:solidFill>
                  <a:schemeClr val="accent6">
                    <a:lumMod val="50000"/>
                  </a:schemeClr>
                </a:solidFill>
                <a:latin typeface="Times New Roman" pitchFamily="18" charset="0"/>
                <a:cs typeface="Times New Roman" pitchFamily="18" charset="0"/>
              </a:rPr>
              <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ДА  ВИНЧИ</a:t>
            </a:r>
            <a:endParaRPr lang="ru-RU" b="1" dirty="0">
              <a:solidFill>
                <a:schemeClr val="accent6">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29058" y="3929066"/>
            <a:ext cx="4929222" cy="1643074"/>
          </a:xfrm>
        </p:spPr>
        <p:txBody>
          <a:bodyPr>
            <a:normAutofit/>
          </a:bodyPr>
          <a:lstStyle/>
          <a:p>
            <a:pPr algn="l"/>
            <a:endParaRPr lang="ru-RU" b="1" i="1" dirty="0">
              <a:solidFill>
                <a:schemeClr val="accent6">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57158" y="1000108"/>
            <a:ext cx="3248052" cy="4292999"/>
          </a:xfrm>
          <a:prstGeom prst="rect">
            <a:avLst/>
          </a:prstGeom>
          <a:noFill/>
          <a:ln w="9525">
            <a:noFill/>
            <a:miter lim="800000"/>
            <a:headEnd/>
            <a:tailEnd/>
          </a:ln>
        </p:spPr>
      </p:pic>
      <p:sp>
        <p:nvSpPr>
          <p:cNvPr id="6" name="TextBox 5"/>
          <p:cNvSpPr txBox="1"/>
          <p:nvPr/>
        </p:nvSpPr>
        <p:spPr>
          <a:xfrm>
            <a:off x="4500562" y="5572140"/>
            <a:ext cx="4357718" cy="646331"/>
          </a:xfrm>
          <a:prstGeom prst="rect">
            <a:avLst/>
          </a:prstGeom>
          <a:noFill/>
        </p:spPr>
        <p:txBody>
          <a:bodyPr wrap="square" rtlCol="0">
            <a:spAutoFit/>
          </a:bodyPr>
          <a:lstStyle/>
          <a:p>
            <a:pPr algn="ctr"/>
            <a:r>
              <a:rPr lang="ru-RU" b="1" i="1" dirty="0" smtClean="0">
                <a:solidFill>
                  <a:schemeClr val="accent6">
                    <a:lumMod val="50000"/>
                  </a:schemeClr>
                </a:solidFill>
                <a:latin typeface="Times New Roman" pitchFamily="18" charset="0"/>
                <a:cs typeface="Times New Roman" pitchFamily="18" charset="0"/>
              </a:rPr>
              <a:t>Выполнила ученица 7 «б» класса </a:t>
            </a:r>
          </a:p>
          <a:p>
            <a:pPr algn="ctr"/>
            <a:r>
              <a:rPr lang="ru-RU" b="1" i="1" dirty="0" err="1" smtClean="0">
                <a:solidFill>
                  <a:schemeClr val="accent6">
                    <a:lumMod val="50000"/>
                  </a:schemeClr>
                </a:solidFill>
                <a:latin typeface="Times New Roman" pitchFamily="18" charset="0"/>
                <a:cs typeface="Times New Roman" pitchFamily="18" charset="0"/>
              </a:rPr>
              <a:t>Кишенина</a:t>
            </a:r>
            <a:r>
              <a:rPr lang="ru-RU" b="1" i="1" dirty="0" smtClean="0">
                <a:solidFill>
                  <a:schemeClr val="accent6">
                    <a:lumMod val="50000"/>
                  </a:schemeClr>
                </a:solidFill>
                <a:latin typeface="Times New Roman" pitchFamily="18" charset="0"/>
                <a:cs typeface="Times New Roman" pitchFamily="18" charset="0"/>
              </a:rPr>
              <a:t> Олеся </a:t>
            </a:r>
            <a:endParaRPr lang="ru-RU" b="1" i="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µÐ¾Ð½Ð°ÑÐ´Ð¾ Ð´Ð° ÐÐ¸Ð½ÑÐ¸ - Ð²ÐµÐ»Ð¸ÐºÐ¸Ð¹ Ð¸ÑÐ°Ð»ÑÑÐ½ÑÐºÐ¸Ð¹ ÑÑÐ´Ð¾Ð¶Ð½Ð¸Ðº ,Ð¶Ð¸Ð²Ð¾Ð¿Ð¸ÑÐµÑ, ÑÐºÑÐ»ÑÐ¿ÑÐ¾Ñ, Ð°ÑÑÐ¸Ñ"/>
          <p:cNvPicPr>
            <a:picLocks noChangeAspect="1" noChangeArrowheads="1"/>
          </p:cNvPicPr>
          <p:nvPr/>
        </p:nvPicPr>
        <p:blipFill rotWithShape="1">
          <a:blip r:embed="rId2">
            <a:extLst>
              <a:ext uri="{28A0092B-C50C-407E-A947-70E740481C1C}">
                <a14:useLocalDpi xmlns:a14="http://schemas.microsoft.com/office/drawing/2010/main" val="0"/>
              </a:ext>
            </a:extLst>
          </a:blip>
          <a:srcRect r="48750"/>
          <a:stretch/>
        </p:blipFill>
        <p:spPr bwMode="auto">
          <a:xfrm>
            <a:off x="0" y="0"/>
            <a:ext cx="48839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83969" y="332656"/>
            <a:ext cx="4260031" cy="6001643"/>
          </a:xfrm>
          <a:prstGeom prst="rect">
            <a:avLst/>
          </a:prstGeom>
        </p:spPr>
        <p:txBody>
          <a:bodyPr wrap="square">
            <a:spAutoFit/>
          </a:bodyPr>
          <a:lstStyle/>
          <a:p>
            <a:r>
              <a:rPr lang="ru-RU" sz="2400" dirty="0">
                <a:solidFill>
                  <a:srgbClr val="383838"/>
                </a:solidFill>
                <a:latin typeface="Open Sans"/>
              </a:rPr>
              <a:t>Леонардо да Винчи - великий итальянский художник ,живописец, скульптор, архитектор, учёный , изобретатель, писатель, один из крупнейших представителей искусства Высокого Возрождения. Леонардо не имел фамилии; «да Винчи» означает просто «родом из городка Винчи». Полное его имя - Леонардо </a:t>
            </a:r>
            <a:r>
              <a:rPr lang="ru-RU" sz="2400" dirty="0" err="1">
                <a:solidFill>
                  <a:srgbClr val="383838"/>
                </a:solidFill>
                <a:latin typeface="Open Sans"/>
              </a:rPr>
              <a:t>ди</a:t>
            </a:r>
            <a:r>
              <a:rPr lang="ru-RU" sz="2400" dirty="0">
                <a:solidFill>
                  <a:srgbClr val="383838"/>
                </a:solidFill>
                <a:latin typeface="Open Sans"/>
              </a:rPr>
              <a:t> сер Пьеро да Винчи то есть «Леонардо, сын господина Пьеро из Винчи».</a:t>
            </a:r>
            <a:endParaRPr lang="ru-RU" sz="2400" dirty="0"/>
          </a:p>
        </p:txBody>
      </p:sp>
    </p:spTree>
    <p:extLst>
      <p:ext uri="{BB962C8B-B14F-4D97-AF65-F5344CB8AC3E}">
        <p14:creationId xmlns:p14="http://schemas.microsoft.com/office/powerpoint/2010/main" val="408790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µÑÑÑÐ²Ð¾ ÐÐ¾Ð¼, Ð² ÐºÐ¾ÑÐ¾ÑÐ¾Ð¼ Ð¶Ð¸Ð» ÐÐµÐ¾Ð½Ð°ÑÐ´Ð¾ Ð² Ð´ÐµÑÑÑÐ²Ðµ. Ð Ð¾Ð´Ð¸Ð»ÑÑ 15 Ð°Ð¿ÑÐµÐ»Ñ 1452 Ð³. Ð² Ð³Ð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 y="0"/>
            <a:ext cx="91436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95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½Ð¾ÑÑÑ ÐÐµÐ¾Ð½Ð°ÑÐ´Ð¾ Ð¸Ð¼ÐµÐ» ÑÐ¾ÑÐ¾ÑÐ¸Ñ ÑÑÐ¸ÑÐµÐ»ÐµÐ¹, Ð½Ð¾ Ð±Ð¾Ð»ÐµÐµ Ð²ÑÐµÐ³Ð¾ ÑÑÐ¸Ð»ÑÑ Ñ ÑÐ°Ð¼Ð¾Ð³Ð¾ ÑÐµÐ±Ñ. Ð"/>
          <p:cNvPicPr>
            <a:picLocks noChangeAspect="1" noChangeArrowheads="1"/>
          </p:cNvPicPr>
          <p:nvPr/>
        </p:nvPicPr>
        <p:blipFill rotWithShape="1">
          <a:blip r:embed="rId2">
            <a:extLst>
              <a:ext uri="{28A0092B-C50C-407E-A947-70E740481C1C}">
                <a14:useLocalDpi xmlns:a14="http://schemas.microsoft.com/office/drawing/2010/main" val="0"/>
              </a:ext>
            </a:extLst>
          </a:blip>
          <a:srcRect l="2062" t="3488" r="51546" b="3488"/>
          <a:stretch/>
        </p:blipFill>
        <p:spPr bwMode="auto">
          <a:xfrm>
            <a:off x="0" y="11219"/>
            <a:ext cx="48600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940152" y="188640"/>
            <a:ext cx="2880320" cy="584775"/>
          </a:xfrm>
          <a:prstGeom prst="rect">
            <a:avLst/>
          </a:prstGeom>
        </p:spPr>
        <p:txBody>
          <a:bodyPr wrap="square">
            <a:spAutoFit/>
          </a:bodyPr>
          <a:lstStyle/>
          <a:p>
            <a:r>
              <a:rPr lang="ru-RU" sz="3200" b="1" i="1" dirty="0" smtClean="0"/>
              <a:t>  Юность </a:t>
            </a:r>
            <a:endParaRPr lang="ru-RU" sz="3200" b="1" i="1" dirty="0"/>
          </a:p>
        </p:txBody>
      </p:sp>
      <p:sp>
        <p:nvSpPr>
          <p:cNvPr id="3" name="Прямоугольник 2"/>
          <p:cNvSpPr/>
          <p:nvPr/>
        </p:nvSpPr>
        <p:spPr>
          <a:xfrm>
            <a:off x="5004048" y="806372"/>
            <a:ext cx="4139952" cy="5940088"/>
          </a:xfrm>
          <a:prstGeom prst="rect">
            <a:avLst/>
          </a:prstGeom>
        </p:spPr>
        <p:txBody>
          <a:bodyPr wrap="square">
            <a:spAutoFit/>
          </a:bodyPr>
          <a:lstStyle/>
          <a:p>
            <a:r>
              <a:rPr lang="ru-RU" sz="2000" dirty="0">
                <a:solidFill>
                  <a:srgbClr val="383838"/>
                </a:solidFill>
                <a:latin typeface="Open Sans"/>
              </a:rPr>
              <a:t>Леонардо имел хороших учителей, но более всего учился у самого себя. Необычайная разносторонность его натуры обнаружилась еще в ранней молодости. С детства он рисовал, писал и вычислял шутя. Кроме наук и искусств, он в молодости много занимался физическими упражнениями, превосходно ездил верхом, отлично косил и рубил дрова. Отличный товарищ в кругу молодых людей, Леонардо имел многих друзей, но еще больше того любил общество прекрасных </a:t>
            </a:r>
            <a:r>
              <a:rPr lang="ru-RU" sz="2000" dirty="0" err="1">
                <a:solidFill>
                  <a:srgbClr val="383838"/>
                </a:solidFill>
                <a:latin typeface="Open Sans"/>
              </a:rPr>
              <a:t>флорентинок</a:t>
            </a:r>
            <a:r>
              <a:rPr lang="ru-RU" sz="2000" dirty="0">
                <a:solidFill>
                  <a:srgbClr val="383838"/>
                </a:solidFill>
                <a:latin typeface="Open Sans"/>
              </a:rPr>
              <a:t>, у которых пользовался большим успехом.</a:t>
            </a:r>
            <a:endParaRPr lang="ru-RU" sz="2000" dirty="0"/>
          </a:p>
        </p:txBody>
      </p:sp>
    </p:spTree>
    <p:extLst>
      <p:ext uri="{BB962C8B-B14F-4D97-AF65-F5344CB8AC3E}">
        <p14:creationId xmlns:p14="http://schemas.microsoft.com/office/powerpoint/2010/main" val="2290439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260648"/>
            <a:ext cx="3384376" cy="6431700"/>
          </a:xfrm>
        </p:spPr>
        <p:txBody>
          <a:bodyPr>
            <a:noAutofit/>
          </a:bodyPr>
          <a:lstStyle/>
          <a:p>
            <a:pPr algn="l"/>
            <a:r>
              <a:rPr lang="ru-RU" sz="2400" b="1" i="1" dirty="0">
                <a:latin typeface="Times New Roman" pitchFamily="18" charset="0"/>
                <a:cs typeface="Times New Roman" pitchFamily="18" charset="0"/>
              </a:rPr>
              <a:t>Л</a:t>
            </a:r>
            <a:r>
              <a:rPr lang="ru-RU" sz="2400" b="1" i="1" dirty="0" smtClean="0">
                <a:latin typeface="Times New Roman" pitchFamily="18" charset="0"/>
                <a:cs typeface="Times New Roman" pitchFamily="18" charset="0"/>
              </a:rPr>
              <a:t>юди жадно  ловили  каждое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его слово, а рассказанные  им занимательные  истории передавались  из  уст в уста и переходили по наследству от отца к сыну. До сих пор в итальянских  деревнях  в  ходу некоторые  сказки,  давно ставшие  народными, а людям невдомек, что  когда - то они были сочинены самим Леонардо да Винчи.</a:t>
            </a:r>
            <a:endParaRPr lang="ru-RU" sz="2400" b="1" i="1" dirty="0">
              <a:latin typeface="Times New Roman" pitchFamily="18" charset="0"/>
              <a:cs typeface="Times New Roman" pitchFamily="18" charset="0"/>
            </a:endParaRPr>
          </a:p>
        </p:txBody>
      </p:sp>
      <p:sp>
        <p:nvSpPr>
          <p:cNvPr id="3" name="Объект 2"/>
          <p:cNvSpPr>
            <a:spLocks noGrp="1"/>
          </p:cNvSpPr>
          <p:nvPr>
            <p:ph idx="1"/>
          </p:nvPr>
        </p:nvSpPr>
        <p:spPr>
          <a:xfrm flipH="1">
            <a:off x="179510" y="76187"/>
            <a:ext cx="4608513" cy="6858000"/>
          </a:xfrm>
        </p:spPr>
        <p:txBody>
          <a:bodyPr/>
          <a:lstStyle/>
          <a:p>
            <a:pPr marL="0" indent="0">
              <a:buNone/>
            </a:pPr>
            <a:endParaRPr lang="ru-RU" dirty="0"/>
          </a:p>
        </p:txBody>
      </p:sp>
      <p:pic>
        <p:nvPicPr>
          <p:cNvPr id="9218" name="Picture 2"/>
          <p:cNvPicPr>
            <a:picLocks noChangeAspect="1" noChangeArrowheads="1"/>
          </p:cNvPicPr>
          <p:nvPr/>
        </p:nvPicPr>
        <p:blipFill rotWithShape="1">
          <a:blip r:embed="rId2"/>
          <a:srcRect l="-1070" t="981" r="1070" b="7630"/>
          <a:stretch/>
        </p:blipFill>
        <p:spPr bwMode="auto">
          <a:xfrm>
            <a:off x="-84870" y="-23205"/>
            <a:ext cx="5016909" cy="6957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ÐÐµÐ¾Ð½Ð°ÑÐ´Ð¾ ÐºÐ°Ðº ÑÑÐ´Ð¾Ð¶Ð½Ð¸Ðº Ð£Ð¶Ðµ Ð¿ÐµÑÐ²ÑÐµ ÐµÐ³Ð¾ Ð¿Ð¾Ð»Ð¾ÑÐ½Ð° - Â«ÐÐ»Ð°Ð³Ð¾Ð²ÐµÑÐµÐ½Ð¸ÐµÂ», Â«ÐÐ°Ð´Ð¾Ð½Ð½Ð° ÐÐµÐ½ÑÐ°"/>
          <p:cNvPicPr>
            <a:picLocks noChangeAspect="1" noChangeArrowheads="1"/>
          </p:cNvPicPr>
          <p:nvPr/>
        </p:nvPicPr>
        <p:blipFill rotWithShape="1">
          <a:blip r:embed="rId2">
            <a:extLst>
              <a:ext uri="{28A0092B-C50C-407E-A947-70E740481C1C}">
                <a14:useLocalDpi xmlns:a14="http://schemas.microsoft.com/office/drawing/2010/main" val="0"/>
              </a:ext>
            </a:extLst>
          </a:blip>
          <a:srcRect l="63414" t="32759" r="6098" b="8621"/>
          <a:stretch/>
        </p:blipFill>
        <p:spPr bwMode="auto">
          <a:xfrm>
            <a:off x="5940152" y="3429000"/>
            <a:ext cx="2592288" cy="33037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ÐÐµÐ¾Ð½Ð°ÑÐ´Ð¾ ÐºÐ°Ðº ÑÑÐ´Ð¾Ð¶Ð½Ð¸Ðº Ð£Ð¶Ðµ Ð¿ÐµÑÐ²ÑÐµ ÐµÐ³Ð¾ Ð¿Ð¾Ð»Ð¾ÑÐ½Ð° - Â«ÐÐ»Ð°Ð³Ð¾Ð²ÐµÑÐµÐ½Ð¸ÐµÂ», Â«ÐÐ°Ð´Ð¾Ð½Ð½Ð° ÐÐµÐ½ÑÐ°"/>
          <p:cNvPicPr>
            <a:picLocks noChangeAspect="1" noChangeArrowheads="1"/>
          </p:cNvPicPr>
          <p:nvPr/>
        </p:nvPicPr>
        <p:blipFill rotWithShape="1">
          <a:blip r:embed="rId2">
            <a:extLst>
              <a:ext uri="{28A0092B-C50C-407E-A947-70E740481C1C}">
                <a14:useLocalDpi xmlns:a14="http://schemas.microsoft.com/office/drawing/2010/main" val="0"/>
              </a:ext>
            </a:extLst>
          </a:blip>
          <a:srcRect l="3389" t="34694" r="42374" b="10204"/>
          <a:stretch/>
        </p:blipFill>
        <p:spPr bwMode="auto">
          <a:xfrm>
            <a:off x="683568" y="3429000"/>
            <a:ext cx="3960440" cy="320374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21750" y="188640"/>
            <a:ext cx="4644516" cy="584775"/>
          </a:xfrm>
          <a:prstGeom prst="rect">
            <a:avLst/>
          </a:prstGeom>
        </p:spPr>
        <p:txBody>
          <a:bodyPr wrap="square">
            <a:spAutoFit/>
          </a:bodyPr>
          <a:lstStyle/>
          <a:p>
            <a:r>
              <a:rPr lang="ru-RU" sz="3200" b="1" i="1" dirty="0" smtClean="0">
                <a:solidFill>
                  <a:schemeClr val="accent2">
                    <a:lumMod val="50000"/>
                  </a:schemeClr>
                </a:solidFill>
              </a:rPr>
              <a:t>Леонардо как художник </a:t>
            </a:r>
            <a:endParaRPr lang="ru-RU" sz="3200" b="1" i="1" dirty="0">
              <a:solidFill>
                <a:schemeClr val="accent2">
                  <a:lumMod val="50000"/>
                </a:schemeClr>
              </a:solidFill>
            </a:endParaRPr>
          </a:p>
        </p:txBody>
      </p:sp>
      <p:sp>
        <p:nvSpPr>
          <p:cNvPr id="4" name="Прямоугольник 3"/>
          <p:cNvSpPr/>
          <p:nvPr/>
        </p:nvSpPr>
        <p:spPr>
          <a:xfrm>
            <a:off x="179512" y="977823"/>
            <a:ext cx="8964488" cy="2246769"/>
          </a:xfrm>
          <a:prstGeom prst="rect">
            <a:avLst/>
          </a:prstGeom>
        </p:spPr>
        <p:txBody>
          <a:bodyPr wrap="square">
            <a:spAutoFit/>
          </a:bodyPr>
          <a:lstStyle/>
          <a:p>
            <a:r>
              <a:rPr lang="ru-RU" dirty="0">
                <a:solidFill>
                  <a:srgbClr val="383838"/>
                </a:solidFill>
                <a:latin typeface="Open Sans"/>
              </a:rPr>
              <a:t> </a:t>
            </a:r>
            <a:r>
              <a:rPr lang="ru-RU" sz="2000" dirty="0">
                <a:solidFill>
                  <a:srgbClr val="383838"/>
                </a:solidFill>
                <a:latin typeface="Open Sans"/>
              </a:rPr>
              <a:t>Уже первые его полотна - «Благовещение», «Мадонна Бенуа», «Поклонение волхвов» - дали понять, что в Италии появился великий художник. В это же время он глубоко и досконально изучает анатомию человека и животных. Творец «Тайной вечери» и «Джоконды» проявил себя и как писатель, рано осознав необходимость теоретического обоснования художнической практики. «</a:t>
            </a:r>
            <a:r>
              <a:rPr lang="ru-RU" sz="2000" dirty="0" err="1">
                <a:solidFill>
                  <a:srgbClr val="383838"/>
                </a:solidFill>
                <a:latin typeface="Open Sans"/>
              </a:rPr>
              <a:t>Благосвещение</a:t>
            </a:r>
            <a:r>
              <a:rPr lang="ru-RU" sz="2000" dirty="0">
                <a:solidFill>
                  <a:srgbClr val="383838"/>
                </a:solidFill>
                <a:latin typeface="Open Sans"/>
              </a:rPr>
              <a:t>» «Мадонна Бенуа»</a:t>
            </a:r>
            <a:endParaRPr lang="ru-RU" sz="2000" dirty="0"/>
          </a:p>
        </p:txBody>
      </p:sp>
    </p:spTree>
    <p:extLst>
      <p:ext uri="{BB962C8B-B14F-4D97-AF65-F5344CB8AC3E}">
        <p14:creationId xmlns:p14="http://schemas.microsoft.com/office/powerpoint/2010/main" val="418115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ÐµÐ¾Ð½Ð°ÑÐ´Ð¾ ÐºÐ°Ðº Ð¸Ð·Ð¾Ð±ÑÐµÑÐ°ÑÐµÐ»Ñ ÐÐµÐ»Ð¸ÑÐ°Ð¹ÑÐ¸Ð¹ ÑÑÐµÐ½ÑÐ¹ ÑÐ²Ð¾ÐµÐ³Ð¾ Ð²ÑÐµÐ¼ÐµÐ½Ð¸, ÐÐµÐ¾Ð½Ð°ÑÐ´Ð¾ Ð´Ð° ÐÐ¸Ð½ÑÐ¸"/>
          <p:cNvPicPr>
            <a:picLocks noChangeAspect="1" noChangeArrowheads="1"/>
          </p:cNvPicPr>
          <p:nvPr/>
        </p:nvPicPr>
        <p:blipFill rotWithShape="1">
          <a:blip r:embed="rId2">
            <a:extLst>
              <a:ext uri="{28A0092B-C50C-407E-A947-70E740481C1C}">
                <a14:useLocalDpi xmlns:a14="http://schemas.microsoft.com/office/drawing/2010/main" val="0"/>
              </a:ext>
            </a:extLst>
          </a:blip>
          <a:srcRect l="59211" t="61972" r="5262" b="5633"/>
          <a:stretch/>
        </p:blipFill>
        <p:spPr bwMode="auto">
          <a:xfrm>
            <a:off x="5978368" y="3861048"/>
            <a:ext cx="233804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ÐÐµÐ¾Ð½Ð°ÑÐ´Ð¾ ÐºÐ°Ðº Ð¸Ð·Ð¾Ð±ÑÐµÑÐ°ÑÐµÐ»Ñ ÐÐµÐ»Ð¸ÑÐ°Ð¹ÑÐ¸Ð¹ ÑÑÐµÐ½ÑÐ¹ ÑÐ²Ð¾ÐµÐ³Ð¾ Ð²ÑÐµÐ¼ÐµÐ½Ð¸, ÐÐµÐ¾Ð½Ð°ÑÐ´Ð¾ Ð´Ð° ÐÐ¸Ð½ÑÐ¸"/>
          <p:cNvPicPr>
            <a:picLocks noChangeAspect="1" noChangeArrowheads="1"/>
          </p:cNvPicPr>
          <p:nvPr/>
        </p:nvPicPr>
        <p:blipFill rotWithShape="1">
          <a:blip r:embed="rId2">
            <a:extLst>
              <a:ext uri="{28A0092B-C50C-407E-A947-70E740481C1C}">
                <a14:useLocalDpi xmlns:a14="http://schemas.microsoft.com/office/drawing/2010/main" val="0"/>
              </a:ext>
            </a:extLst>
          </a:blip>
          <a:srcRect l="72857" t="33088" r="2857" b="40441"/>
          <a:stretch/>
        </p:blipFill>
        <p:spPr bwMode="auto">
          <a:xfrm>
            <a:off x="6969149" y="2060848"/>
            <a:ext cx="158417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ÐÐµÐ¾Ð½Ð°ÑÐ´Ð¾ ÐºÐ°Ðº Ð¸Ð·Ð¾Ð±ÑÐµÑÐ°ÑÐµÐ»Ñ ÐÐµÐ»Ð¸ÑÐ°Ð¹ÑÐ¸Ð¹ ÑÑÐµÐ½ÑÐ¹ ÑÐ²Ð¾ÐµÐ³Ð¾ Ð²ÑÐµÐ¼ÐµÐ½Ð¸, ÐÐµÐ¾Ð½Ð°ÑÐ´Ð¾ Ð´Ð° ÐÐ¸Ð½ÑÐ¸"/>
          <p:cNvPicPr>
            <a:picLocks noChangeAspect="1" noChangeArrowheads="1"/>
          </p:cNvPicPr>
          <p:nvPr/>
        </p:nvPicPr>
        <p:blipFill rotWithShape="1">
          <a:blip r:embed="rId2">
            <a:extLst>
              <a:ext uri="{28A0092B-C50C-407E-A947-70E740481C1C}">
                <a14:useLocalDpi xmlns:a14="http://schemas.microsoft.com/office/drawing/2010/main" val="0"/>
              </a:ext>
            </a:extLst>
          </a:blip>
          <a:srcRect l="57353" t="13030" r="13235" b="58215"/>
          <a:stretch/>
        </p:blipFill>
        <p:spPr bwMode="auto">
          <a:xfrm>
            <a:off x="6012160" y="1052736"/>
            <a:ext cx="1851634" cy="15121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51720" y="223069"/>
            <a:ext cx="4536504" cy="461665"/>
          </a:xfrm>
          <a:prstGeom prst="rect">
            <a:avLst/>
          </a:prstGeom>
        </p:spPr>
        <p:txBody>
          <a:bodyPr wrap="square">
            <a:spAutoFit/>
          </a:bodyPr>
          <a:lstStyle/>
          <a:p>
            <a:r>
              <a:rPr lang="ru-RU" sz="2400" b="1" dirty="0">
                <a:solidFill>
                  <a:srgbClr val="383838"/>
                </a:solidFill>
                <a:latin typeface="Open Sans"/>
              </a:rPr>
              <a:t>Леонардо как </a:t>
            </a:r>
            <a:r>
              <a:rPr lang="ru-RU" sz="2400" b="1" dirty="0" smtClean="0">
                <a:solidFill>
                  <a:srgbClr val="383838"/>
                </a:solidFill>
                <a:latin typeface="Open Sans"/>
              </a:rPr>
              <a:t>изобретатель</a:t>
            </a:r>
            <a:endParaRPr lang="ru-RU" sz="2400" b="1" dirty="0"/>
          </a:p>
        </p:txBody>
      </p:sp>
      <p:sp>
        <p:nvSpPr>
          <p:cNvPr id="3" name="Прямоугольник 2"/>
          <p:cNvSpPr/>
          <p:nvPr/>
        </p:nvSpPr>
        <p:spPr>
          <a:xfrm>
            <a:off x="448431" y="908720"/>
            <a:ext cx="4824536" cy="5632311"/>
          </a:xfrm>
          <a:prstGeom prst="rect">
            <a:avLst/>
          </a:prstGeom>
        </p:spPr>
        <p:txBody>
          <a:bodyPr wrap="square">
            <a:spAutoFit/>
          </a:bodyPr>
          <a:lstStyle/>
          <a:p>
            <a:r>
              <a:rPr lang="ru-RU" dirty="0" smtClean="0">
                <a:solidFill>
                  <a:srgbClr val="383838"/>
                </a:solidFill>
                <a:latin typeface="Open Sans"/>
              </a:rPr>
              <a:t> </a:t>
            </a:r>
            <a:r>
              <a:rPr lang="ru-RU" dirty="0">
                <a:solidFill>
                  <a:srgbClr val="383838"/>
                </a:solidFill>
                <a:latin typeface="Open Sans"/>
              </a:rPr>
              <a:t>Величайший ученый своего времени, Леонардо да Винчи обогатил догадками и наблюдениями почти все области знания. Но как удивился бы гений, узнай он, что многочисленные его изобретения используются даже спустя стольких лет после его рождения. Он создал проект водолазного костюма, акваланг, устройство, способное сжимать воздух и прогонять его по трубам, спасательный круг, перепончатые перчатки, которые со временем превратились в общеизвестные ласты. Один из самых знаменитых рисунков Леонардо представляет древние разработки автомобиля. Исследователи доказали, что именно Леонардо да Винчи принадлежат «авторские права» на парашют, вертолет, пулемет и массу других механизмов, без которых невозможно представить современную цивилизацию.</a:t>
            </a:r>
            <a:endParaRPr lang="ru-RU" dirty="0"/>
          </a:p>
        </p:txBody>
      </p:sp>
    </p:spTree>
    <p:extLst>
      <p:ext uri="{BB962C8B-B14F-4D97-AF65-F5344CB8AC3E}">
        <p14:creationId xmlns:p14="http://schemas.microsoft.com/office/powerpoint/2010/main" val="130295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bs.twimg.com/media/DgDJzeZWAAAjE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519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508104" y="0"/>
            <a:ext cx="2413355" cy="461665"/>
          </a:xfrm>
          <a:prstGeom prst="rect">
            <a:avLst/>
          </a:prstGeom>
        </p:spPr>
        <p:txBody>
          <a:bodyPr wrap="square">
            <a:spAutoFit/>
          </a:bodyPr>
          <a:lstStyle/>
          <a:p>
            <a:r>
              <a:rPr lang="ru-RU" sz="2400" b="1" i="1" dirty="0" smtClean="0">
                <a:solidFill>
                  <a:srgbClr val="383838"/>
                </a:solidFill>
                <a:latin typeface="Open Sans"/>
              </a:rPr>
              <a:t>Смерть гения  </a:t>
            </a:r>
            <a:endParaRPr lang="ru-RU" sz="2400" b="1" i="1" dirty="0"/>
          </a:p>
        </p:txBody>
      </p:sp>
      <p:sp>
        <p:nvSpPr>
          <p:cNvPr id="4" name="Прямоугольник 3"/>
          <p:cNvSpPr/>
          <p:nvPr/>
        </p:nvSpPr>
        <p:spPr>
          <a:xfrm>
            <a:off x="3851920" y="620688"/>
            <a:ext cx="5292080" cy="6247864"/>
          </a:xfrm>
          <a:prstGeom prst="rect">
            <a:avLst/>
          </a:prstGeom>
        </p:spPr>
        <p:txBody>
          <a:bodyPr wrap="square">
            <a:spAutoFit/>
          </a:bodyPr>
          <a:lstStyle/>
          <a:p>
            <a:r>
              <a:rPr lang="ru-RU" sz="1600" dirty="0">
                <a:solidFill>
                  <a:srgbClr val="383838"/>
                </a:solidFill>
                <a:latin typeface="Open Sans"/>
              </a:rPr>
              <a:t>23 апреля 1519 года Леонардо да Винчи составил завещание, а 2 мая скончался в окружении учеников и своих шедевров. Леонардо да Винчи был похоронен в замке </a:t>
            </a:r>
            <a:r>
              <a:rPr lang="ru-RU" sz="1600" dirty="0" err="1">
                <a:solidFill>
                  <a:srgbClr val="383838"/>
                </a:solidFill>
                <a:latin typeface="Open Sans"/>
              </a:rPr>
              <a:t>Амбуаз</a:t>
            </a:r>
            <a:r>
              <a:rPr lang="ru-RU" sz="1600" dirty="0">
                <a:solidFill>
                  <a:srgbClr val="383838"/>
                </a:solidFill>
                <a:latin typeface="Open Sans"/>
              </a:rPr>
              <a:t>. На могильной плите была выбита надпись: «В стенах этого монастыря покоится прах Леонардо из Винчи, величайшего художника, инженера и зодчего Французского королевства». Леонардо оставил после себя огромное количество чертежей, рисунков и дневниковых записей. Весь архив он завещал любимому ученику </a:t>
            </a:r>
            <a:r>
              <a:rPr lang="ru-RU" sz="1600" dirty="0" err="1">
                <a:solidFill>
                  <a:srgbClr val="383838"/>
                </a:solidFill>
                <a:latin typeface="Open Sans"/>
              </a:rPr>
              <a:t>Франческо</a:t>
            </a:r>
            <a:r>
              <a:rPr lang="ru-RU" sz="1600" dirty="0">
                <a:solidFill>
                  <a:srgbClr val="383838"/>
                </a:solidFill>
                <a:latin typeface="Open Sans"/>
              </a:rPr>
              <a:t> </a:t>
            </a:r>
            <a:r>
              <a:rPr lang="ru-RU" sz="1600" dirty="0" err="1">
                <a:solidFill>
                  <a:srgbClr val="383838"/>
                </a:solidFill>
                <a:latin typeface="Open Sans"/>
              </a:rPr>
              <a:t>Мельци</a:t>
            </a:r>
            <a:r>
              <a:rPr lang="ru-RU" sz="1600" dirty="0">
                <a:solidFill>
                  <a:srgbClr val="383838"/>
                </a:solidFill>
                <a:latin typeface="Open Sans"/>
              </a:rPr>
              <a:t>. </a:t>
            </a:r>
            <a:r>
              <a:rPr lang="ru-RU" sz="1600" dirty="0" err="1">
                <a:solidFill>
                  <a:srgbClr val="383838"/>
                </a:solidFill>
                <a:latin typeface="Open Sans"/>
              </a:rPr>
              <a:t>Мельци</a:t>
            </a:r>
            <a:r>
              <a:rPr lang="ru-RU" sz="1600" dirty="0">
                <a:solidFill>
                  <a:srgbClr val="383838"/>
                </a:solidFill>
                <a:latin typeface="Open Sans"/>
              </a:rPr>
              <a:t> всю жизнь готовил документы к публикации, но ранняя смерть помешала его планам. Архив гения распался на части, и смысл записей оказался утраченным. Сохранилось около семи тысяч страниц, исписанных рукой Леонардо. При этом считается, что треть из архива не сохранилась до наших дней. Потеря Леонардо сверх меры опечалила всех, кто его знавал, ибо не было никогда человека, который принес бы столько чести искусству живописи. Это мастер, который поистине с великой пользой для человечества прожил всю свою жизнь. Да все его творчество - сплошные вопросы, отвечать на которые можно всю жизнь, да и последующим поколениям останется.</a:t>
            </a:r>
            <a:endParaRPr lang="ru-RU" sz="1600" dirty="0"/>
          </a:p>
        </p:txBody>
      </p:sp>
    </p:spTree>
    <p:extLst>
      <p:ext uri="{BB962C8B-B14F-4D97-AF65-F5344CB8AC3E}">
        <p14:creationId xmlns:p14="http://schemas.microsoft.com/office/powerpoint/2010/main" val="404499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257</TotalTime>
  <Words>479</Words>
  <Application>Microsoft Office PowerPoint</Application>
  <PresentationFormat>Экран (4:3)</PresentationFormat>
  <Paragraphs>13</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Open Sans</vt:lpstr>
      <vt:lpstr>Times New Roman</vt:lpstr>
      <vt:lpstr>Тема Office</vt:lpstr>
      <vt:lpstr>ЛЕОНАРДО  ДА  ВИНЧИ</vt:lpstr>
      <vt:lpstr>Презентация PowerPoint</vt:lpstr>
      <vt:lpstr>Презентация PowerPoint</vt:lpstr>
      <vt:lpstr>Презентация PowerPoint</vt:lpstr>
      <vt:lpstr>Люди жадно  ловили  каждое  его слово, а рассказанные  им занимательные  истории передавались  из  уст в уста и переходили по наследству от отца к сыну. До сих пор в итальянских  деревнях  в  ходу некоторые  сказки,  давно ставшие  народными, а людям невдомек, что  когда - то они были сочинены самим Леонардо да Винчи.</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Тамара</dc:creator>
  <cp:lastModifiedBy>user</cp:lastModifiedBy>
  <cp:revision>32</cp:revision>
  <dcterms:created xsi:type="dcterms:W3CDTF">2011-06-14T09:56:19Z</dcterms:created>
  <dcterms:modified xsi:type="dcterms:W3CDTF">2018-10-25T17:04:05Z</dcterms:modified>
</cp:coreProperties>
</file>