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76" autoAdjust="0"/>
  </p:normalViewPr>
  <p:slideViewPr>
    <p:cSldViewPr>
      <p:cViewPr varScale="1">
        <p:scale>
          <a:sx n="87" d="100"/>
          <a:sy n="87" d="100"/>
        </p:scale>
        <p:origin x="-1464" y="-84"/>
      </p:cViewPr>
      <p:guideLst>
        <p:guide orient="horz" pos="2160"/>
        <p:guide pos="2880"/>
      </p:guideLst>
    </p:cSldViewPr>
  </p:slideViewPr>
  <p:outlineViewPr>
    <p:cViewPr>
      <p:scale>
        <a:sx n="33" d="100"/>
        <a:sy n="33" d="100"/>
      </p:scale>
      <p:origin x="0" y="207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81DF2B44-A54F-4186-8CAF-6ABADDF698CB}" type="datetimeFigureOut">
              <a:rPr lang="ru-RU" smtClean="0"/>
              <a:t>12.10.2018</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8035A57-88C2-49B0-BF92-535E3321F1FD}" type="slidenum">
              <a:rPr lang="ru-RU" smtClean="0"/>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1DF2B44-A54F-4186-8CAF-6ABADDF698CB}" type="datetimeFigureOut">
              <a:rPr lang="ru-RU" smtClean="0"/>
              <a:t>12.10.2018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8035A57-88C2-49B0-BF92-535E3321F1FD}"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1DF2B44-A54F-4186-8CAF-6ABADDF698CB}" type="datetimeFigureOut">
              <a:rPr lang="ru-RU" smtClean="0"/>
              <a:t>12.10.2018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8035A57-88C2-49B0-BF92-535E3321F1FD}"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1DF2B44-A54F-4186-8CAF-6ABADDF698CB}" type="datetimeFigureOut">
              <a:rPr lang="ru-RU" smtClean="0"/>
              <a:t>12.10.2018</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58035A57-88C2-49B0-BF92-535E3321F1FD}"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81DF2B44-A54F-4186-8CAF-6ABADDF698CB}" type="datetimeFigureOut">
              <a:rPr lang="ru-RU" smtClean="0"/>
              <a:t>12.10.2018</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8035A57-88C2-49B0-BF92-535E3321F1FD}" type="slidenum">
              <a:rPr lang="ru-RU" smtClean="0"/>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Объект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Объект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1DF2B44-A54F-4186-8CAF-6ABADDF698CB}" type="datetimeFigureOut">
              <a:rPr lang="ru-RU" smtClean="0"/>
              <a:t>12.10.2018</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58035A57-88C2-49B0-BF92-535E3321F1FD}" type="slidenum">
              <a:rPr lang="ru-RU" smtClean="0"/>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Объект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Объект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81DF2B44-A54F-4186-8CAF-6ABADDF698CB}" type="datetimeFigureOut">
              <a:rPr lang="ru-RU" smtClean="0"/>
              <a:t>12.10.2018</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58035A57-88C2-49B0-BF92-535E3321F1FD}"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81DF2B44-A54F-4186-8CAF-6ABADDF698CB}" type="datetimeFigureOut">
              <a:rPr lang="ru-RU" smtClean="0"/>
              <a:t>12.10.2018</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58035A57-88C2-49B0-BF92-535E3321F1FD}" type="slidenum">
              <a:rPr lang="ru-RU" smtClean="0"/>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81DF2B44-A54F-4186-8CAF-6ABADDF698CB}" type="datetimeFigureOut">
              <a:rPr lang="ru-RU" smtClean="0"/>
              <a:t>12.10.2018</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58035A57-88C2-49B0-BF92-535E3321F1FD}"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Объект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81DF2B44-A54F-4186-8CAF-6ABADDF698CB}" type="datetimeFigureOut">
              <a:rPr lang="ru-RU" smtClean="0"/>
              <a:t>12.10.2018</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58035A57-88C2-49B0-BF92-535E3321F1FD}" type="slidenum">
              <a:rPr lang="ru-RU" smtClean="0"/>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81DF2B44-A54F-4186-8CAF-6ABADDF698CB}" type="datetimeFigureOut">
              <a:rPr lang="ru-RU" smtClean="0"/>
              <a:t>12.10.2018</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58035A57-88C2-49B0-BF92-535E3321F1FD}" type="slidenum">
              <a:rPr lang="ru-RU" smtClean="0"/>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81DF2B44-A54F-4186-8CAF-6ABADDF698CB}" type="datetimeFigureOut">
              <a:rPr lang="ru-RU" smtClean="0"/>
              <a:t>12.10.2018</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58035A57-88C2-49B0-BF92-535E3321F1FD}" type="slidenum">
              <a:rPr lang="ru-RU" smtClean="0"/>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764704"/>
            <a:ext cx="7416824" cy="2736304"/>
          </a:xfrm>
          <a:ln>
            <a:noFill/>
          </a:ln>
        </p:spPr>
        <p:txBody>
          <a:bodyPr>
            <a:noAutofit/>
          </a:bodyPr>
          <a:lstStyle/>
          <a:p>
            <a:r>
              <a:rPr lang="ru-RU" sz="9600" dirty="0" smtClean="0">
                <a:latin typeface="Gabriola" pitchFamily="82" charset="0"/>
                <a:cs typeface="Aparajita" pitchFamily="34" charset="0"/>
              </a:rPr>
              <a:t/>
            </a:r>
            <a:br>
              <a:rPr lang="ru-RU" sz="9600" dirty="0" smtClean="0">
                <a:latin typeface="Gabriola" pitchFamily="82" charset="0"/>
                <a:cs typeface="Aparajita" pitchFamily="34" charset="0"/>
              </a:rPr>
            </a:br>
            <a:r>
              <a:rPr lang="ru-RU" sz="9600" dirty="0" smtClean="0">
                <a:latin typeface="Gabriola" pitchFamily="82" charset="0"/>
                <a:cs typeface="Aparajita" pitchFamily="34" charset="0"/>
              </a:rPr>
              <a:t/>
            </a:r>
            <a:br>
              <a:rPr lang="ru-RU" sz="9600" dirty="0" smtClean="0">
                <a:latin typeface="Gabriola" pitchFamily="82" charset="0"/>
                <a:cs typeface="Aparajita" pitchFamily="34" charset="0"/>
              </a:rPr>
            </a:br>
            <a:r>
              <a:rPr lang="ru-RU" sz="9600" dirty="0">
                <a:latin typeface="Gabriola" pitchFamily="82" charset="0"/>
                <a:cs typeface="Aparajita" pitchFamily="34" charset="0"/>
              </a:rPr>
              <a:t/>
            </a:r>
            <a:br>
              <a:rPr lang="ru-RU" sz="9600" dirty="0">
                <a:latin typeface="Gabriola" pitchFamily="82" charset="0"/>
                <a:cs typeface="Aparajita" pitchFamily="34" charset="0"/>
              </a:rPr>
            </a:br>
            <a:r>
              <a:rPr lang="ru-RU" sz="9600" dirty="0" smtClean="0">
                <a:latin typeface="Gabriola" pitchFamily="82" charset="0"/>
                <a:cs typeface="Aparajita" pitchFamily="34" charset="0"/>
              </a:rPr>
              <a:t/>
            </a:r>
            <a:br>
              <a:rPr lang="ru-RU" sz="9600" dirty="0" smtClean="0">
                <a:latin typeface="Gabriola" pitchFamily="82" charset="0"/>
                <a:cs typeface="Aparajita" pitchFamily="34" charset="0"/>
              </a:rPr>
            </a:br>
            <a:r>
              <a:rPr lang="ru-RU" sz="9600" dirty="0">
                <a:latin typeface="Gabriola" pitchFamily="82" charset="0"/>
                <a:cs typeface="Aparajita" pitchFamily="34" charset="0"/>
              </a:rPr>
              <a:t/>
            </a:r>
            <a:br>
              <a:rPr lang="ru-RU" sz="9600" dirty="0">
                <a:latin typeface="Gabriola" pitchFamily="82" charset="0"/>
                <a:cs typeface="Aparajita" pitchFamily="34" charset="0"/>
              </a:rPr>
            </a:br>
            <a:r>
              <a:rPr lang="ru-RU" sz="9600" dirty="0" smtClean="0">
                <a:latin typeface="Gabriola" pitchFamily="82" charset="0"/>
                <a:cs typeface="Aparajita" pitchFamily="34" charset="0"/>
              </a:rPr>
              <a:t/>
            </a:r>
            <a:br>
              <a:rPr lang="ru-RU" sz="9600" dirty="0" smtClean="0">
                <a:latin typeface="Gabriola" pitchFamily="82" charset="0"/>
                <a:cs typeface="Aparajita" pitchFamily="34" charset="0"/>
              </a:rPr>
            </a:br>
            <a:r>
              <a:rPr lang="ru-RU" sz="9600" dirty="0">
                <a:latin typeface="Gabriola" pitchFamily="82" charset="0"/>
                <a:cs typeface="Aparajita" pitchFamily="34" charset="0"/>
              </a:rPr>
              <a:t/>
            </a:r>
            <a:br>
              <a:rPr lang="ru-RU" sz="9600" dirty="0">
                <a:latin typeface="Gabriola" pitchFamily="82" charset="0"/>
                <a:cs typeface="Aparajita" pitchFamily="34" charset="0"/>
              </a:rPr>
            </a:br>
            <a:r>
              <a:rPr lang="ru-RU" sz="9600" dirty="0" smtClean="0">
                <a:latin typeface="Gabriola" pitchFamily="82" charset="0"/>
                <a:cs typeface="Aparajita" pitchFamily="34" charset="0"/>
              </a:rPr>
              <a:t/>
            </a:r>
            <a:br>
              <a:rPr lang="ru-RU" sz="9600" dirty="0" smtClean="0">
                <a:latin typeface="Gabriola" pitchFamily="82" charset="0"/>
                <a:cs typeface="Aparajita" pitchFamily="34" charset="0"/>
              </a:rPr>
            </a:br>
            <a:r>
              <a:rPr lang="ru-RU" sz="9600" dirty="0">
                <a:latin typeface="Gabriola" pitchFamily="82" charset="0"/>
                <a:cs typeface="Aparajita" pitchFamily="34" charset="0"/>
              </a:rPr>
              <a:t/>
            </a:r>
            <a:br>
              <a:rPr lang="ru-RU" sz="9600" dirty="0">
                <a:latin typeface="Gabriola" pitchFamily="82" charset="0"/>
                <a:cs typeface="Aparajita" pitchFamily="34" charset="0"/>
              </a:rPr>
            </a:br>
            <a:r>
              <a:rPr lang="ru-RU" sz="9600" dirty="0" smtClean="0">
                <a:latin typeface="Gabriola" pitchFamily="82" charset="0"/>
                <a:cs typeface="Aparajita" pitchFamily="34" charset="0"/>
              </a:rPr>
              <a:t/>
            </a:r>
            <a:br>
              <a:rPr lang="ru-RU" sz="9600" dirty="0" smtClean="0">
                <a:latin typeface="Gabriola" pitchFamily="82" charset="0"/>
                <a:cs typeface="Aparajita" pitchFamily="34" charset="0"/>
              </a:rPr>
            </a:br>
            <a:r>
              <a:rPr lang="ru-RU" sz="9600" dirty="0">
                <a:latin typeface="Gabriola" pitchFamily="82" charset="0"/>
                <a:cs typeface="Aparajita" pitchFamily="34" charset="0"/>
              </a:rPr>
              <a:t/>
            </a:r>
            <a:br>
              <a:rPr lang="ru-RU" sz="9600" dirty="0">
                <a:latin typeface="Gabriola" pitchFamily="82" charset="0"/>
                <a:cs typeface="Aparajita" pitchFamily="34" charset="0"/>
              </a:rPr>
            </a:br>
            <a:r>
              <a:rPr lang="ru-RU" sz="9600" dirty="0" smtClean="0">
                <a:latin typeface="Gabriola" pitchFamily="82" charset="0"/>
                <a:cs typeface="Aparajita" pitchFamily="34" charset="0"/>
              </a:rPr>
              <a:t/>
            </a:r>
            <a:br>
              <a:rPr lang="ru-RU" sz="9600" dirty="0" smtClean="0">
                <a:latin typeface="Gabriola" pitchFamily="82" charset="0"/>
                <a:cs typeface="Aparajita" pitchFamily="34" charset="0"/>
              </a:rPr>
            </a:br>
            <a:r>
              <a:rPr lang="ru-RU" sz="9600" dirty="0">
                <a:latin typeface="Gabriola" pitchFamily="82" charset="0"/>
                <a:cs typeface="Aparajita" pitchFamily="34" charset="0"/>
              </a:rPr>
              <a:t/>
            </a:r>
            <a:br>
              <a:rPr lang="ru-RU" sz="9600" dirty="0">
                <a:latin typeface="Gabriola" pitchFamily="82" charset="0"/>
                <a:cs typeface="Aparajita" pitchFamily="34" charset="0"/>
              </a:rPr>
            </a:br>
            <a:r>
              <a:rPr lang="ru-RU" sz="9600" dirty="0" smtClean="0">
                <a:latin typeface="Gabriola" pitchFamily="82" charset="0"/>
                <a:cs typeface="Aparajita" pitchFamily="34" charset="0"/>
              </a:rPr>
              <a:t/>
            </a:r>
            <a:br>
              <a:rPr lang="ru-RU" sz="9600" dirty="0" smtClean="0">
                <a:latin typeface="Gabriola" pitchFamily="82" charset="0"/>
                <a:cs typeface="Aparajita" pitchFamily="34" charset="0"/>
              </a:rPr>
            </a:br>
            <a:r>
              <a:rPr lang="ru-RU" sz="9600" dirty="0" smtClean="0">
                <a:solidFill>
                  <a:schemeClr val="tx1">
                    <a:lumMod val="95000"/>
                  </a:schemeClr>
                </a:solidFill>
                <a:latin typeface="Gabriola" pitchFamily="82" charset="0"/>
                <a:cs typeface="Aparajita" pitchFamily="34" charset="0"/>
              </a:rPr>
              <a:t>Рафаэль </a:t>
            </a:r>
            <a:r>
              <a:rPr lang="ru-RU" sz="9600" dirty="0">
                <a:solidFill>
                  <a:schemeClr val="tx1">
                    <a:lumMod val="95000"/>
                  </a:schemeClr>
                </a:solidFill>
                <a:latin typeface="Gabriola" pitchFamily="82" charset="0"/>
                <a:cs typeface="Aparajita" pitchFamily="34" charset="0"/>
              </a:rPr>
              <a:t>Санти</a:t>
            </a:r>
            <a:r>
              <a:rPr lang="ru-RU" sz="9600" dirty="0">
                <a:solidFill>
                  <a:schemeClr val="bg1"/>
                </a:solidFill>
                <a:latin typeface="Gabriola" pitchFamily="82" charset="0"/>
                <a:cs typeface="Aparajita" pitchFamily="34" charset="0"/>
              </a:rPr>
              <a:t/>
            </a:r>
            <a:br>
              <a:rPr lang="ru-RU" sz="9600" dirty="0">
                <a:solidFill>
                  <a:schemeClr val="bg1"/>
                </a:solidFill>
                <a:latin typeface="Gabriola" pitchFamily="82" charset="0"/>
                <a:cs typeface="Aparajita" pitchFamily="34" charset="0"/>
              </a:rPr>
            </a:br>
            <a:endParaRPr lang="ru-RU" sz="9600" dirty="0">
              <a:solidFill>
                <a:schemeClr val="bg1"/>
              </a:solidFill>
              <a:latin typeface="Gabriola" pitchFamily="82" charset="0"/>
              <a:cs typeface="Aparajita" pitchFamily="34" charset="0"/>
            </a:endParaRPr>
          </a:p>
        </p:txBody>
      </p:sp>
      <p:sp>
        <p:nvSpPr>
          <p:cNvPr id="3" name="Подзаголовок 2"/>
          <p:cNvSpPr>
            <a:spLocks noGrp="1"/>
          </p:cNvSpPr>
          <p:nvPr>
            <p:ph type="subTitle" idx="1"/>
          </p:nvPr>
        </p:nvSpPr>
        <p:spPr>
          <a:xfrm>
            <a:off x="1475656" y="3717032"/>
            <a:ext cx="6408712" cy="2880320"/>
          </a:xfrm>
        </p:spPr>
        <p:txBody>
          <a:bodyPr>
            <a:normAutofit/>
          </a:bodyPr>
          <a:lstStyle/>
          <a:p>
            <a:r>
              <a:rPr lang="ru-RU" dirty="0" smtClean="0">
                <a:solidFill>
                  <a:schemeClr val="tx1">
                    <a:lumMod val="95000"/>
                    <a:lumOff val="5000"/>
                  </a:schemeClr>
                </a:solidFill>
              </a:rPr>
              <a:t>Презентация по истории нового времени </a:t>
            </a:r>
          </a:p>
          <a:p>
            <a:endParaRPr lang="ru-RU" dirty="0" smtClean="0">
              <a:solidFill>
                <a:schemeClr val="tx1">
                  <a:lumMod val="95000"/>
                  <a:lumOff val="5000"/>
                </a:schemeClr>
              </a:solidFill>
            </a:endParaRPr>
          </a:p>
          <a:p>
            <a:r>
              <a:rPr lang="ru-RU" dirty="0" err="1" smtClean="0">
                <a:solidFill>
                  <a:schemeClr val="tx1">
                    <a:lumMod val="95000"/>
                    <a:lumOff val="5000"/>
                  </a:schemeClr>
                </a:solidFill>
              </a:rPr>
              <a:t>Скалиной</a:t>
            </a:r>
            <a:r>
              <a:rPr lang="ru-RU" dirty="0" smtClean="0">
                <a:solidFill>
                  <a:schemeClr val="tx1">
                    <a:lumMod val="95000"/>
                    <a:lumOff val="5000"/>
                  </a:schemeClr>
                </a:solidFill>
              </a:rPr>
              <a:t> Дарьи </a:t>
            </a:r>
          </a:p>
          <a:p>
            <a:r>
              <a:rPr lang="ru-RU" dirty="0" smtClean="0">
                <a:solidFill>
                  <a:schemeClr val="tx1">
                    <a:lumMod val="95000"/>
                    <a:lumOff val="5000"/>
                  </a:schemeClr>
                </a:solidFill>
              </a:rPr>
              <a:t>ученицы  7 «а» класса</a:t>
            </a:r>
            <a:endParaRPr lang="ru-RU" dirty="0">
              <a:solidFill>
                <a:schemeClr val="tx1">
                  <a:lumMod val="95000"/>
                  <a:lumOff val="5000"/>
                </a:schemeClr>
              </a:solidFill>
            </a:endParaRPr>
          </a:p>
          <a:p>
            <a:endParaRPr lang="ru-RU" dirty="0"/>
          </a:p>
        </p:txBody>
      </p:sp>
    </p:spTree>
    <p:extLst>
      <p:ext uri="{BB962C8B-B14F-4D97-AF65-F5344CB8AC3E}">
        <p14:creationId xmlns:p14="http://schemas.microsoft.com/office/powerpoint/2010/main" val="1561341375"/>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07704" y="4221088"/>
            <a:ext cx="4968552" cy="432048"/>
          </a:xfrm>
        </p:spPr>
        <p:txBody>
          <a:bodyPr>
            <a:normAutofit fontScale="90000"/>
          </a:bodyPr>
          <a:lstStyle/>
          <a:p>
            <a:r>
              <a:rPr lang="ru-RU" sz="1800" dirty="0">
                <a:solidFill>
                  <a:schemeClr val="bg1"/>
                </a:solidFill>
              </a:rPr>
              <a:t>Рафаэль Санти художник эпохи Возрождения</a:t>
            </a:r>
            <a:endParaRPr lang="ru-RU" dirty="0">
              <a:solidFill>
                <a:schemeClr val="bg1"/>
              </a:solidFill>
            </a:endParaRPr>
          </a:p>
        </p:txBody>
      </p:sp>
      <p:sp>
        <p:nvSpPr>
          <p:cNvPr id="4" name="Текст 3"/>
          <p:cNvSpPr>
            <a:spLocks noGrp="1"/>
          </p:cNvSpPr>
          <p:nvPr>
            <p:ph type="body" sz="half" idx="2"/>
          </p:nvPr>
        </p:nvSpPr>
        <p:spPr>
          <a:xfrm>
            <a:off x="539552" y="4653136"/>
            <a:ext cx="8064896" cy="1519064"/>
          </a:xfrm>
        </p:spPr>
        <p:txBody>
          <a:bodyPr>
            <a:noAutofit/>
          </a:bodyPr>
          <a:lstStyle/>
          <a:p>
            <a:pPr algn="just"/>
            <a:r>
              <a:rPr lang="ru-RU" sz="1600" b="0" i="0" dirty="0" smtClean="0">
                <a:solidFill>
                  <a:schemeClr val="tx1">
                    <a:lumMod val="95000"/>
                    <a:lumOff val="5000"/>
                  </a:schemeClr>
                </a:solidFill>
                <a:effectLst/>
                <a:latin typeface="Verdana"/>
              </a:rPr>
              <a:t>Великий итальянский живописец родился в 1483 году в </a:t>
            </a:r>
            <a:r>
              <a:rPr lang="ru-RU" sz="1600" b="0" i="0" dirty="0" err="1" smtClean="0">
                <a:solidFill>
                  <a:schemeClr val="tx1">
                    <a:lumMod val="95000"/>
                    <a:lumOff val="5000"/>
                  </a:schemeClr>
                </a:solidFill>
                <a:effectLst/>
                <a:latin typeface="Verdana"/>
              </a:rPr>
              <a:t>Урбино</a:t>
            </a:r>
            <a:r>
              <a:rPr lang="ru-RU" sz="1600" b="0" i="0" dirty="0" smtClean="0">
                <a:solidFill>
                  <a:schemeClr val="tx1">
                    <a:lumMod val="95000"/>
                    <a:lumOff val="5000"/>
                  </a:schemeClr>
                </a:solidFill>
                <a:effectLst/>
                <a:latin typeface="Verdana"/>
              </a:rPr>
              <a:t>. Его отец также был живописцем и графиком, так что свое обучение будущий мастер начал именно в мастерской отца.</a:t>
            </a:r>
          </a:p>
          <a:p>
            <a:pPr algn="just"/>
            <a:r>
              <a:rPr lang="ru-RU" sz="1600" b="0" i="0" dirty="0" smtClean="0">
                <a:solidFill>
                  <a:schemeClr val="tx1">
                    <a:lumMod val="95000"/>
                    <a:lumOff val="5000"/>
                  </a:schemeClr>
                </a:solidFill>
                <a:effectLst/>
                <a:latin typeface="Verdana"/>
              </a:rPr>
              <a:t>Родители Рафаэля умерли, когда мальчику едва исполнилось 11 лет. После их смерти он отправился в  </a:t>
            </a:r>
            <a:r>
              <a:rPr lang="ru-RU" sz="1600" b="0" i="0" dirty="0" err="1" smtClean="0">
                <a:solidFill>
                  <a:schemeClr val="tx1">
                    <a:lumMod val="95000"/>
                    <a:lumOff val="5000"/>
                  </a:schemeClr>
                </a:solidFill>
                <a:effectLst/>
                <a:latin typeface="Verdana"/>
              </a:rPr>
              <a:t>Перудже</a:t>
            </a:r>
            <a:r>
              <a:rPr lang="ru-RU" sz="1600" b="0" i="0" dirty="0" smtClean="0">
                <a:solidFill>
                  <a:schemeClr val="tx1">
                    <a:lumMod val="95000"/>
                    <a:lumOff val="5000"/>
                  </a:schemeClr>
                </a:solidFill>
                <a:effectLst/>
                <a:latin typeface="Verdana"/>
              </a:rPr>
              <a:t> обучаться в мастерской </a:t>
            </a:r>
            <a:r>
              <a:rPr lang="ru-RU" sz="1600" b="0" i="0" dirty="0" err="1" smtClean="0">
                <a:solidFill>
                  <a:schemeClr val="tx1">
                    <a:lumMod val="95000"/>
                    <a:lumOff val="5000"/>
                  </a:schemeClr>
                </a:solidFill>
                <a:effectLst/>
                <a:latin typeface="Verdana"/>
              </a:rPr>
              <a:t>Пьетро</a:t>
            </a:r>
            <a:r>
              <a:rPr lang="ru-RU" sz="1600" b="0" i="0" dirty="0" smtClean="0">
                <a:solidFill>
                  <a:schemeClr val="tx1">
                    <a:lumMod val="95000"/>
                    <a:lumOff val="5000"/>
                  </a:schemeClr>
                </a:solidFill>
                <a:effectLst/>
                <a:latin typeface="Verdana"/>
              </a:rPr>
              <a:t> </a:t>
            </a:r>
            <a:r>
              <a:rPr lang="ru-RU" sz="1600" b="0" i="0" dirty="0" err="1" smtClean="0">
                <a:solidFill>
                  <a:schemeClr val="tx1">
                    <a:lumMod val="95000"/>
                    <a:lumOff val="5000"/>
                  </a:schemeClr>
                </a:solidFill>
                <a:effectLst/>
                <a:latin typeface="Verdana"/>
              </a:rPr>
              <a:t>Перуджино</a:t>
            </a:r>
            <a:r>
              <a:rPr lang="ru-RU" sz="1600" b="0" i="0" dirty="0" smtClean="0">
                <a:solidFill>
                  <a:schemeClr val="tx1">
                    <a:lumMod val="95000"/>
                    <a:lumOff val="5000"/>
                  </a:schemeClr>
                </a:solidFill>
                <a:effectLst/>
                <a:latin typeface="Verdana"/>
              </a:rPr>
              <a:t>. Он провёл в мастерской мастера около 4 лет и за это время обрёл свой собственный стиль.</a:t>
            </a:r>
          </a:p>
          <a:p>
            <a:endParaRPr lang="ru-RU" sz="1600" dirty="0"/>
          </a:p>
        </p:txBody>
      </p:sp>
      <p:pic>
        <p:nvPicPr>
          <p:cNvPr id="1028" name="Picture 4" descr="http://supertop10.ru/images/big/9a646b10c9fbb7301c0791aaf663a4d0.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4909" r="14909"/>
          <a:stretch>
            <a:fillRect/>
          </a:stretch>
        </p:blipFill>
        <p:spPr bwMode="auto">
          <a:xfrm>
            <a:off x="2051720" y="404664"/>
            <a:ext cx="4968552" cy="3726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135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365104"/>
            <a:ext cx="5370984" cy="648072"/>
          </a:xfrm>
        </p:spPr>
        <p:txBody>
          <a:bodyPr>
            <a:normAutofit/>
          </a:bodyPr>
          <a:lstStyle/>
          <a:p>
            <a:r>
              <a:rPr lang="ru-RU" sz="1800" dirty="0" smtClean="0">
                <a:solidFill>
                  <a:srgbClr val="111111"/>
                </a:solidFill>
                <a:latin typeface="Source Sans Pro"/>
              </a:rPr>
              <a:t>                      «</a:t>
            </a:r>
            <a:r>
              <a:rPr lang="ru-RU" sz="1800" dirty="0">
                <a:solidFill>
                  <a:srgbClr val="111111"/>
                </a:solidFill>
                <a:latin typeface="Source Sans Pro"/>
              </a:rPr>
              <a:t>Несение Креста»</a:t>
            </a:r>
            <a:br>
              <a:rPr lang="ru-RU" sz="1800" dirty="0">
                <a:solidFill>
                  <a:srgbClr val="111111"/>
                </a:solidFill>
                <a:latin typeface="Source Sans Pro"/>
              </a:rPr>
            </a:br>
            <a:endParaRPr lang="ru-RU" sz="1800" dirty="0"/>
          </a:p>
        </p:txBody>
      </p:sp>
      <p:sp>
        <p:nvSpPr>
          <p:cNvPr id="4" name="Текст 3"/>
          <p:cNvSpPr>
            <a:spLocks noGrp="1"/>
          </p:cNvSpPr>
          <p:nvPr>
            <p:ph type="body" sz="half" idx="2"/>
          </p:nvPr>
        </p:nvSpPr>
        <p:spPr>
          <a:xfrm>
            <a:off x="107504" y="4725144"/>
            <a:ext cx="8712968" cy="1944216"/>
          </a:xfrm>
        </p:spPr>
        <p:txBody>
          <a:bodyPr>
            <a:normAutofit fontScale="70000" lnSpcReduction="20000"/>
          </a:bodyPr>
          <a:lstStyle/>
          <a:p>
            <a:r>
              <a:rPr lang="ru-RU" b="0" i="0" dirty="0" smtClean="0">
                <a:solidFill>
                  <a:srgbClr val="000000"/>
                </a:solidFill>
                <a:effectLst/>
                <a:latin typeface="Source Sans Pro"/>
              </a:rPr>
              <a:t>        </a:t>
            </a:r>
          </a:p>
          <a:p>
            <a:pPr algn="just"/>
            <a:r>
              <a:rPr lang="ru-RU" dirty="0">
                <a:solidFill>
                  <a:srgbClr val="000000"/>
                </a:solidFill>
                <a:latin typeface="Source Sans Pro"/>
              </a:rPr>
              <a:t> </a:t>
            </a:r>
            <a:r>
              <a:rPr lang="ru-RU" dirty="0" smtClean="0">
                <a:solidFill>
                  <a:srgbClr val="000000"/>
                </a:solidFill>
                <a:latin typeface="Source Sans Pro"/>
              </a:rPr>
              <a:t>           </a:t>
            </a:r>
            <a:r>
              <a:rPr lang="ru-RU" sz="2200" b="0" i="0" dirty="0" smtClean="0">
                <a:effectLst/>
                <a:latin typeface="Source Sans Pro"/>
              </a:rPr>
              <a:t>"Несение креста" является одним из самых трагических произведений Рафаэля. </a:t>
            </a:r>
            <a:r>
              <a:rPr lang="ru-RU" sz="2200" dirty="0"/>
              <a:t>В центре картины изображен Иисус Христос в терновом венке, проливающий слезы и переживающий невероятные муки. В изнеможении он упал наземь под тяжестью креста, после чего сообщает Святым Девам о том, что вскоре произойдет падение Иерусалима. После этого Христос оглядывается на мать, которая беспомощно устремляет руки в сторону своего любимого Сына, горюя о Его участи. Дева Мария, несмотря на колоссальные страдания, старается держаться мужественно, однако не скрывает своего горя. Этот момент должен стать примером для каждого христианина, который должен переживать муки своего Спасителя так же сильно, как и Святая Дева </a:t>
            </a:r>
            <a:r>
              <a:rPr lang="ru-RU" sz="2200" dirty="0" smtClean="0"/>
              <a:t>Мария</a:t>
            </a:r>
            <a:r>
              <a:rPr lang="ru-RU" dirty="0" smtClean="0"/>
              <a:t>. </a:t>
            </a:r>
            <a:endParaRPr lang="ru-RU" dirty="0"/>
          </a:p>
        </p:txBody>
      </p:sp>
      <p:pic>
        <p:nvPicPr>
          <p:cNvPr id="2050" name="Picture 2" descr="ÐÐ¿Ð¸ÑÐ°Ð½Ð¸Ðµ ÐºÐ°ÑÑÐ¸Ð½Ñ Ð Ð°ÑÐ°ÑÐ»Ñ Ð¡Ð°Ð½ÑÐ¸ Â«ÐÐµÑÐµÐ½Ð¸Ðµ ÐÑÐµÑÑÐ°Â»"/>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22917" b="22917"/>
          <a:stretch>
            <a:fillRect/>
          </a:stretch>
        </p:blipFill>
        <p:spPr bwMode="auto">
          <a:xfrm>
            <a:off x="2051720" y="620688"/>
            <a:ext cx="4939952" cy="37049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745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293096"/>
            <a:ext cx="5155976" cy="720080"/>
          </a:xfrm>
        </p:spPr>
        <p:txBody>
          <a:bodyPr>
            <a:normAutofit fontScale="90000"/>
          </a:bodyPr>
          <a:lstStyle/>
          <a:p>
            <a:r>
              <a:rPr lang="ru-RU" sz="1800" dirty="0" smtClean="0">
                <a:solidFill>
                  <a:schemeClr val="bg1"/>
                </a:solidFill>
              </a:rPr>
              <a:t>«</a:t>
            </a:r>
            <a:r>
              <a:rPr lang="ru-RU" sz="1800" dirty="0">
                <a:solidFill>
                  <a:schemeClr val="bg1"/>
                </a:solidFill>
              </a:rPr>
              <a:t>Мадонна с младенцем» (Мадонна </a:t>
            </a:r>
            <a:r>
              <a:rPr lang="ru-RU" sz="1800" dirty="0" err="1">
                <a:solidFill>
                  <a:schemeClr val="bg1"/>
                </a:solidFill>
              </a:rPr>
              <a:t>Конестабиле</a:t>
            </a:r>
            <a:r>
              <a:rPr lang="ru-RU" sz="1800" dirty="0">
                <a:solidFill>
                  <a:schemeClr val="bg1"/>
                </a:solidFill>
              </a:rPr>
              <a:t>)</a:t>
            </a:r>
            <a:r>
              <a:rPr lang="ru-RU" sz="1800" dirty="0"/>
              <a:t/>
            </a:r>
            <a:br>
              <a:rPr lang="ru-RU" sz="1800" dirty="0"/>
            </a:br>
            <a:endParaRPr lang="ru-RU" sz="1800" dirty="0"/>
          </a:p>
        </p:txBody>
      </p:sp>
      <p:sp>
        <p:nvSpPr>
          <p:cNvPr id="4" name="Текст 3"/>
          <p:cNvSpPr>
            <a:spLocks noGrp="1"/>
          </p:cNvSpPr>
          <p:nvPr>
            <p:ph type="body" sz="half" idx="2"/>
          </p:nvPr>
        </p:nvSpPr>
        <p:spPr>
          <a:xfrm>
            <a:off x="611560" y="4941168"/>
            <a:ext cx="7992888" cy="1296144"/>
          </a:xfrm>
        </p:spPr>
        <p:txBody>
          <a:bodyPr>
            <a:noAutofit/>
          </a:bodyPr>
          <a:lstStyle/>
          <a:p>
            <a:pPr algn="just"/>
            <a:r>
              <a:rPr lang="ru-RU" sz="1600" dirty="0" smtClean="0"/>
              <a:t>Исключительное место в искусстве мастера занимали женские образы. « Мадонна </a:t>
            </a:r>
            <a:r>
              <a:rPr lang="ru-RU" sz="1600" dirty="0" err="1" smtClean="0"/>
              <a:t>Конестабиле</a:t>
            </a:r>
            <a:r>
              <a:rPr lang="ru-RU" sz="1600" dirty="0" smtClean="0"/>
              <a:t>» – воплощение женственности и материнской любви. Рафаэль расположил ее фигуру на фоне мягких очертаний невысоких холмов вокруг озера. Едва заметный наклон головы Мадонны, округлые линии тела подчеркивают трогательную любовь к сыну и только нимбы над головами Мадонны и Младенца напоминают о божественности</a:t>
            </a:r>
            <a:r>
              <a:rPr lang="ru-RU" dirty="0" smtClean="0"/>
              <a:t>.</a:t>
            </a:r>
            <a:endParaRPr lang="ru-RU" dirty="0"/>
          </a:p>
        </p:txBody>
      </p:sp>
      <p:pic>
        <p:nvPicPr>
          <p:cNvPr id="3074" name="Picture 2" descr="ÐÐ¿Ð¸ÑÐ°Ð½Ð¸Ðµ ÐºÐ°ÑÑÐ¸Ð½Ñ Ð Ð°ÑÐ°ÑÐ»Ñ Ð¡Ð°Ð½ÑÐ¸ Â«ÐÐ°Ð´Ð¾Ð½Ð½Ð° Ñ Ð¼Ð»Ð°Ð´ÐµÐ½ÑÐµÐ¼Â» (ÐÐ°Ð´Ð¾Ð½Ð½Ð° ÐÐ¾Ð½ÐµÑÑÐ°Ð±Ð¸Ð»Ðµ)"/>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2500" b="12500"/>
          <a:stretch>
            <a:fillRect/>
          </a:stretch>
        </p:blipFill>
        <p:spPr bwMode="auto">
          <a:xfrm>
            <a:off x="1979712" y="548680"/>
            <a:ext cx="4896544"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3213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4149080"/>
            <a:ext cx="4104456" cy="576064"/>
          </a:xfrm>
        </p:spPr>
        <p:txBody>
          <a:bodyPr>
            <a:normAutofit/>
          </a:bodyPr>
          <a:lstStyle/>
          <a:p>
            <a:r>
              <a:rPr lang="ru-RU" sz="1800" dirty="0">
                <a:solidFill>
                  <a:schemeClr val="bg1"/>
                </a:solidFill>
              </a:rPr>
              <a:t>«Сикстинская Мадонна»</a:t>
            </a:r>
            <a:r>
              <a:rPr lang="ru-RU" sz="1800" dirty="0" smtClean="0">
                <a:solidFill>
                  <a:schemeClr val="bg1"/>
                </a:solidFill>
              </a:rPr>
              <a:t>               </a:t>
            </a:r>
            <a:endParaRPr lang="ru-RU" sz="1800" dirty="0">
              <a:solidFill>
                <a:schemeClr val="bg1"/>
              </a:solidFill>
            </a:endParaRPr>
          </a:p>
        </p:txBody>
      </p:sp>
      <p:sp>
        <p:nvSpPr>
          <p:cNvPr id="4" name="Текст 3"/>
          <p:cNvSpPr>
            <a:spLocks noGrp="1"/>
          </p:cNvSpPr>
          <p:nvPr>
            <p:ph type="body" sz="half" idx="2"/>
          </p:nvPr>
        </p:nvSpPr>
        <p:spPr>
          <a:xfrm>
            <a:off x="467544" y="4797152"/>
            <a:ext cx="8136904" cy="1375048"/>
          </a:xfrm>
        </p:spPr>
        <p:txBody>
          <a:bodyPr>
            <a:normAutofit fontScale="92500" lnSpcReduction="20000"/>
          </a:bodyPr>
          <a:lstStyle/>
          <a:p>
            <a:pPr algn="just"/>
            <a:r>
              <a:rPr lang="ru-RU" sz="1700" dirty="0" smtClean="0"/>
              <a:t>Эта картина написана для монастыря Святого </a:t>
            </a:r>
            <a:r>
              <a:rPr lang="ru-RU" sz="1700" dirty="0" err="1" smtClean="0"/>
              <a:t>Сикста</a:t>
            </a:r>
            <a:r>
              <a:rPr lang="ru-RU" sz="1700" dirty="0" smtClean="0"/>
              <a:t>. Медленно, как будто не ступает босыми ногами по облакам, а легко парит над ними, Мария движется на встречу судьбе. </a:t>
            </a:r>
            <a:r>
              <a:rPr lang="ru-RU" sz="1700" dirty="0" err="1" smtClean="0"/>
              <a:t>Недетски</a:t>
            </a:r>
            <a:r>
              <a:rPr lang="ru-RU" sz="1700" dirty="0" smtClean="0"/>
              <a:t> серьезен взгляд Младенца Христа. Он словно предчувствует грядущие мучения и гибель. Печален и тревожен взгляд матери, она знает о том, что предстоит, и все же идет вперед, что бы отдать людям ребенка, ценою жизни которого откроется им путь к спасению</a:t>
            </a:r>
            <a:r>
              <a:rPr lang="ru-RU" dirty="0" smtClean="0"/>
              <a:t>.</a:t>
            </a:r>
            <a:endParaRPr lang="ru-RU" dirty="0"/>
          </a:p>
        </p:txBody>
      </p:sp>
      <p:pic>
        <p:nvPicPr>
          <p:cNvPr id="4100" name="Picture 4" descr="https://im0-tub-ru.yandex.net/i?id=9b071e674937d1a77321af3ce80c1471-l&amp;n=13"/>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2500" r="12500"/>
          <a:stretch>
            <a:fillRect/>
          </a:stretch>
        </p:blipFill>
        <p:spPr bwMode="auto">
          <a:xfrm>
            <a:off x="1902091" y="476672"/>
            <a:ext cx="5088565"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149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4005064"/>
            <a:ext cx="3744416" cy="288032"/>
          </a:xfrm>
        </p:spPr>
        <p:txBody>
          <a:bodyPr>
            <a:normAutofit fontScale="90000"/>
          </a:bodyPr>
          <a:lstStyle/>
          <a:p>
            <a:r>
              <a:rPr lang="ru-RU" dirty="0" smtClean="0"/>
              <a:t>                                </a:t>
            </a:r>
            <a:r>
              <a:rPr lang="ru-RU" dirty="0"/>
              <a:t/>
            </a:r>
            <a:br>
              <a:rPr lang="ru-RU" dirty="0"/>
            </a:br>
            <a:r>
              <a:rPr lang="ru-RU" dirty="0" smtClean="0"/>
              <a:t/>
            </a:r>
            <a:br>
              <a:rPr lang="ru-RU" dirty="0" smtClean="0"/>
            </a:br>
            <a:r>
              <a:rPr lang="ru-RU" dirty="0" smtClean="0">
                <a:solidFill>
                  <a:schemeClr val="bg1"/>
                </a:solidFill>
              </a:rPr>
              <a:t>«Донна </a:t>
            </a:r>
            <a:r>
              <a:rPr lang="ru-RU" dirty="0" err="1" smtClean="0">
                <a:solidFill>
                  <a:schemeClr val="bg1"/>
                </a:solidFill>
              </a:rPr>
              <a:t>Велла</a:t>
            </a:r>
            <a:r>
              <a:rPr lang="ru-RU" dirty="0" smtClean="0">
                <a:solidFill>
                  <a:schemeClr val="bg1"/>
                </a:solidFill>
              </a:rPr>
              <a:t>»</a:t>
            </a:r>
            <a:endParaRPr lang="ru-RU" dirty="0">
              <a:solidFill>
                <a:schemeClr val="bg1"/>
              </a:solidFill>
            </a:endParaRPr>
          </a:p>
        </p:txBody>
      </p:sp>
      <p:sp>
        <p:nvSpPr>
          <p:cNvPr id="4" name="Текст 3"/>
          <p:cNvSpPr>
            <a:spLocks noGrp="1"/>
          </p:cNvSpPr>
          <p:nvPr>
            <p:ph type="body" sz="half" idx="2"/>
          </p:nvPr>
        </p:nvSpPr>
        <p:spPr>
          <a:xfrm>
            <a:off x="395536" y="4365104"/>
            <a:ext cx="8352928" cy="2160240"/>
          </a:xfrm>
        </p:spPr>
        <p:txBody>
          <a:bodyPr>
            <a:noAutofit/>
          </a:bodyPr>
          <a:lstStyle/>
          <a:p>
            <a:pPr algn="just"/>
            <a:r>
              <a:rPr lang="ru-RU" sz="1500" dirty="0"/>
              <a:t>Полотно «Донна </a:t>
            </a:r>
            <a:r>
              <a:rPr lang="ru-RU" sz="1500" dirty="0" err="1"/>
              <a:t>Велата</a:t>
            </a:r>
            <a:r>
              <a:rPr lang="ru-RU" sz="1500" dirty="0"/>
              <a:t>» знаменитый живописец Рафаэль Санти написал во время расцвета своего творчества. На тот момент ему было 32 года</a:t>
            </a:r>
            <a:r>
              <a:rPr lang="ru-RU" sz="1500" dirty="0" smtClean="0"/>
              <a:t>. </a:t>
            </a:r>
            <a:r>
              <a:rPr lang="ru-RU" sz="1500" dirty="0"/>
              <a:t>Изображенная девушка – это Маргарита </a:t>
            </a:r>
            <a:r>
              <a:rPr lang="ru-RU" sz="1500" dirty="0" err="1"/>
              <a:t>Лути</a:t>
            </a:r>
            <a:r>
              <a:rPr lang="ru-RU" sz="1500" dirty="0"/>
              <a:t>, юная дочка простого булочника. Художник был безумно влюблен в нее. Он предложил будущему тестю большой выкуп, чтобы взять ее в жены. После свадьбы супруги прожили недолго, хотя и очень любили друг друга. Через 6 лет Рафаэль скончался, а Маргарита ушла в монастырь и осталась верна мужу до конца своих дней.</a:t>
            </a:r>
          </a:p>
          <a:p>
            <a:pPr algn="just"/>
            <a:r>
              <a:rPr lang="ru-RU" sz="1500" dirty="0"/>
              <a:t>В картину «Донна </a:t>
            </a:r>
            <a:r>
              <a:rPr lang="ru-RU" sz="1500" dirty="0" err="1"/>
              <a:t>Велата</a:t>
            </a:r>
            <a:r>
              <a:rPr lang="ru-RU" sz="1500" dirty="0"/>
              <a:t>» живописец вложил всю свою любовь и восхищение девушкой, ставшей его последней любовью. С большим трепетом он смог передать свежесть и очарование, присущее юности. Большие глаза героини излучают мягкость и сияние. Взгляд лишен притворства и слегка смущен.</a:t>
            </a:r>
          </a:p>
          <a:p>
            <a:r>
              <a:rPr lang="ru-RU" dirty="0" smtClean="0"/>
              <a:t> </a:t>
            </a:r>
            <a:endParaRPr lang="ru-RU" dirty="0"/>
          </a:p>
        </p:txBody>
      </p:sp>
      <p:pic>
        <p:nvPicPr>
          <p:cNvPr id="5124" name="Picture 4" descr="https://24smi.org/public/media/2017/8/16/07_MmM5GGe.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556" r="5556"/>
          <a:stretch>
            <a:fillRect/>
          </a:stretch>
        </p:blipFill>
        <p:spPr bwMode="auto">
          <a:xfrm>
            <a:off x="2195736" y="260648"/>
            <a:ext cx="4800533"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56548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51720" y="4077072"/>
            <a:ext cx="3672408" cy="648072"/>
          </a:xfrm>
        </p:spPr>
        <p:txBody>
          <a:bodyPr>
            <a:normAutofit fontScale="90000"/>
          </a:bodyPr>
          <a:lstStyle/>
          <a:p>
            <a:r>
              <a:rPr lang="ru-RU" dirty="0"/>
              <a:t> </a:t>
            </a:r>
            <a:r>
              <a:rPr lang="ru-RU" dirty="0" smtClean="0"/>
              <a:t>                              </a:t>
            </a:r>
            <a:r>
              <a:rPr lang="ru-RU" dirty="0" smtClean="0">
                <a:solidFill>
                  <a:schemeClr val="bg1"/>
                </a:solidFill>
              </a:rPr>
              <a:t>Фреска «Диспут</a:t>
            </a:r>
            <a:r>
              <a:rPr lang="ru-RU" dirty="0">
                <a:solidFill>
                  <a:schemeClr val="bg1"/>
                </a:solidFill>
              </a:rPr>
              <a:t>»</a:t>
            </a:r>
            <a:br>
              <a:rPr lang="ru-RU" dirty="0">
                <a:solidFill>
                  <a:schemeClr val="bg1"/>
                </a:solidFill>
              </a:rPr>
            </a:br>
            <a:endParaRPr lang="ru-RU" dirty="0">
              <a:solidFill>
                <a:schemeClr val="bg1"/>
              </a:solidFill>
            </a:endParaRPr>
          </a:p>
        </p:txBody>
      </p:sp>
      <p:sp>
        <p:nvSpPr>
          <p:cNvPr id="4" name="Текст 3"/>
          <p:cNvSpPr>
            <a:spLocks noGrp="1"/>
          </p:cNvSpPr>
          <p:nvPr>
            <p:ph type="body" sz="half" idx="2"/>
          </p:nvPr>
        </p:nvSpPr>
        <p:spPr>
          <a:xfrm>
            <a:off x="395536" y="4437112"/>
            <a:ext cx="8352928" cy="1728192"/>
          </a:xfrm>
        </p:spPr>
        <p:txBody>
          <a:bodyPr>
            <a:noAutofit/>
          </a:bodyPr>
          <a:lstStyle/>
          <a:p>
            <a:pPr algn="just"/>
            <a:r>
              <a:rPr lang="ru-RU" sz="1500" dirty="0"/>
              <a:t>Будучи начинающим художником, его пригласили в одну престижную мастерскую, находящуюся в Риме</a:t>
            </a:r>
            <a:r>
              <a:rPr lang="ru-RU" sz="1500" dirty="0" smtClean="0"/>
              <a:t>.</a:t>
            </a:r>
            <a:r>
              <a:rPr lang="ru-RU" sz="1500" dirty="0"/>
              <a:t> Действие в картине разворачивается между двумя царствами: земным и небесным. Сверху к людям спускается святая троица: Бог, его сын и святой дух. Видно, как на троне возвышается Иисус Христос со своим крестителем и матерью, сидящим по бокам от него.</a:t>
            </a:r>
          </a:p>
          <a:p>
            <a:pPr algn="just"/>
            <a:r>
              <a:rPr lang="ru-RU" sz="1500" dirty="0"/>
              <a:t>Далее по бокам располагаются все Евангельские пророки. Это и Петр, и Иоанн, Евангелист и другие. Небожители находятся в безмятежном состоянии, уставив свой взор на людей, копошащихся снизу. Кажется, будто видны их движения. Уверенные и неспешащие.</a:t>
            </a:r>
          </a:p>
          <a:p>
            <a:pPr algn="just"/>
            <a:r>
              <a:rPr lang="ru-RU" sz="1500" dirty="0"/>
              <a:t>Внизу же художником представлено царство людей, которые стоят в предвкушении схождения божества с небес. Посредине стоит алтарь, на котором лежат различные дары.</a:t>
            </a:r>
          </a:p>
          <a:p>
            <a:pPr algn="just"/>
            <a:r>
              <a:rPr lang="ru-RU" sz="1500" dirty="0"/>
              <a:t> </a:t>
            </a:r>
          </a:p>
        </p:txBody>
      </p:sp>
      <p:pic>
        <p:nvPicPr>
          <p:cNvPr id="6148" name="Picture 4" descr="http://static.biblioclub.ru/art_portal/pictures/18463/18463854/Rafaehl_Santi_Disputa_catpage.jpg"/>
          <p:cNvPicPr>
            <a:picLocks noGrp="1" noChangeAspect="1" noChangeArrowheads="1"/>
          </p:cNvPicPr>
          <p:nvPr>
            <p:ph type="pic" idx="1"/>
          </p:nvPr>
        </p:nvPicPr>
        <p:blipFill>
          <a:blip r:embed="rId2" cstate="print">
            <a:extLst>
              <a:ext uri="{28A0092B-C50C-407E-A947-70E740481C1C}">
                <a14:useLocalDpi xmlns:a14="http://schemas.microsoft.com/office/drawing/2010/main" val="0"/>
              </a:ext>
            </a:extLst>
          </a:blip>
          <a:srcRect l="6706" r="6706"/>
          <a:stretch>
            <a:fillRect/>
          </a:stretch>
        </p:blipFill>
        <p:spPr bwMode="auto">
          <a:xfrm>
            <a:off x="1763688" y="188640"/>
            <a:ext cx="5299992"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7433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35696" y="4437112"/>
            <a:ext cx="5083968" cy="432048"/>
          </a:xfrm>
        </p:spPr>
        <p:txBody>
          <a:bodyPr>
            <a:normAutofit/>
          </a:bodyPr>
          <a:lstStyle/>
          <a:p>
            <a:pPr fontAlgn="base"/>
            <a:r>
              <a:rPr lang="ru-RU" dirty="0" smtClean="0"/>
              <a:t>         </a:t>
            </a:r>
            <a:r>
              <a:rPr lang="ru-RU" dirty="0" smtClean="0">
                <a:solidFill>
                  <a:schemeClr val="bg1"/>
                </a:solidFill>
              </a:rPr>
              <a:t>Автопортрет</a:t>
            </a:r>
            <a:r>
              <a:rPr lang="ru-RU" dirty="0">
                <a:solidFill>
                  <a:schemeClr val="bg1"/>
                </a:solidFill>
              </a:rPr>
              <a:t>, Рафаэль Санти, 1506</a:t>
            </a:r>
          </a:p>
        </p:txBody>
      </p:sp>
      <p:sp>
        <p:nvSpPr>
          <p:cNvPr id="4" name="Текст 3"/>
          <p:cNvSpPr>
            <a:spLocks noGrp="1"/>
          </p:cNvSpPr>
          <p:nvPr>
            <p:ph type="body" sz="half" idx="2"/>
          </p:nvPr>
        </p:nvSpPr>
        <p:spPr>
          <a:xfrm>
            <a:off x="611560" y="4941168"/>
            <a:ext cx="8064896" cy="1728192"/>
          </a:xfrm>
        </p:spPr>
        <p:txBody>
          <a:bodyPr>
            <a:noAutofit/>
          </a:bodyPr>
          <a:lstStyle/>
          <a:p>
            <a:pPr algn="just"/>
            <a:r>
              <a:rPr lang="ru-RU" sz="1600" dirty="0"/>
              <a:t>Юноша с вдохновенным лицом, лицом молодого гения - таков Рафаэль (1483-1520), смотрящий на нас с автопортрета. От его облика исходят спокойствие и небесная гармония, которыми отличается вся живопись художника. Колорит этой картины подчеркнуто сдержан - нейтральный фон, темные волосы, такая же шапочка. Между темным одеянием и кожей теплого цвета виднеется узкая белая полоска рубашки - в этом тончайшем переходе от глухого черного к живым тонам лица и шеи - весь Рафаэль, чувствовавший глубинные законы живописи.</a:t>
            </a:r>
          </a:p>
        </p:txBody>
      </p:sp>
      <p:pic>
        <p:nvPicPr>
          <p:cNvPr id="7174" name="Picture 6" descr="https://interesnie-fakti.net/wp-content/uploads/2015/10/interesnie-fakti-o-rafaele-santi.jp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1830" b="11830"/>
          <a:stretch>
            <a:fillRect/>
          </a:stretch>
        </p:blipFill>
        <p:spPr bwMode="auto">
          <a:xfrm>
            <a:off x="1763688" y="260648"/>
            <a:ext cx="54864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6565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80</TotalTime>
  <Words>706</Words>
  <Application>Microsoft Office PowerPoint</Application>
  <PresentationFormat>Экран (4:3)</PresentationFormat>
  <Paragraphs>26</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Литейная</vt:lpstr>
      <vt:lpstr>              Рафаэль Санти </vt:lpstr>
      <vt:lpstr>Рафаэль Санти художник эпохи Возрождения</vt:lpstr>
      <vt:lpstr>                      «Несение Креста» </vt:lpstr>
      <vt:lpstr>«Мадонна с младенцем» (Мадонна Конестабиле) </vt:lpstr>
      <vt:lpstr>«Сикстинская Мадонна»               </vt:lpstr>
      <vt:lpstr>                                  «Донна Велла»</vt:lpstr>
      <vt:lpstr>                               Фреска «Диспут» </vt:lpstr>
      <vt:lpstr>         Автопортрет, Рафаэль Санти, 1506</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Рафаэль Санти </dc:title>
  <dc:creator>юзер</dc:creator>
  <cp:lastModifiedBy>юзер</cp:lastModifiedBy>
  <cp:revision>10</cp:revision>
  <dcterms:created xsi:type="dcterms:W3CDTF">2018-10-12T18:26:06Z</dcterms:created>
  <dcterms:modified xsi:type="dcterms:W3CDTF">2018-10-12T19:46:57Z</dcterms:modified>
</cp:coreProperties>
</file>