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8" r:id="rId2"/>
    <p:sldId id="260" r:id="rId3"/>
    <p:sldId id="261" r:id="rId4"/>
    <p:sldId id="262" r:id="rId5"/>
    <p:sldId id="263" r:id="rId6"/>
    <p:sldId id="265" r:id="rId7"/>
    <p:sldId id="266" r:id="rId8"/>
    <p:sldId id="268" r:id="rId9"/>
    <p:sldId id="269" r:id="rId10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ксим Родяшов" initials="МР" lastIdx="1" clrIdx="0">
    <p:extLst>
      <p:ext uri="{19B8F6BF-5375-455C-9EA6-DF929625EA0E}">
        <p15:presenceInfo xmlns:p15="http://schemas.microsoft.com/office/powerpoint/2012/main" userId="c367b6ce7606f97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01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6033CB3-7F95-41E1-81BF-E8064342392D}" type="datetime1">
              <a:rPr lang="ru-RU" smtClean="0"/>
              <a:t>14.10.2018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977E94-A6AB-4E02-8E43-E89F9CF4757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1C10190-6A87-4EFF-B67B-FD2B4955DE6B}" type="datetime1">
              <a:rPr lang="ru-RU" noProof="0" smtClean="0"/>
              <a:t>14.10.2018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ED491D0-8E1B-49C7-849B-A28568D9449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6041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2839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4313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3162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2925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3361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2240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8693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5357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rtlCol="0"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11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63D273F9-4EFF-4F0B-9DF4-01F988EA6D1E}" type="datetime1">
              <a:rPr lang="ru-RU" smtClean="0"/>
              <a:t>14.10.2018</a:t>
            </a:fld>
            <a:endParaRPr lang="ru-RU" dirty="0"/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89B750-52B5-4380-A24A-7530EE5DCF6F}" type="datetime1">
              <a:rPr lang="ru-RU" smtClean="0"/>
              <a:t>14.10.2018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7" name="Рисунок 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 rtlCol="0"/>
          <a:lstStyle/>
          <a:p>
            <a:pPr rtl="0"/>
            <a:fld id="{ADF49962-1D0D-4F31-AB9F-D72B431EE16F}" type="datetime1">
              <a:rPr lang="ru-RU" smtClean="0"/>
              <a:t>14.10.2018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 rtlCol="0"/>
          <a:lstStyle/>
          <a:p>
            <a:pPr rtl="0"/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4A3FD9A-4A31-4F86-93A4-8837C3CDE1A3}" type="datetime1">
              <a:rPr lang="ru-RU" smtClean="0"/>
              <a:t>14.10.2018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5389B495-48D3-4554-8EC7-73D4659C5407}" type="datetime1">
              <a:rPr lang="ru-RU" smtClean="0"/>
              <a:t>14.10.2018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5AA998-4B36-404A-8DEA-DA5BB2816D86}" type="datetime1">
              <a:rPr lang="ru-RU" smtClean="0"/>
              <a:t>14.10.2018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3059E1-7810-4134-BA30-CD168ACA1ED0}" type="datetime1">
              <a:rPr lang="ru-RU" smtClean="0"/>
              <a:t>14.10.2018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8DD942-3932-490C-965E-CE019573200E}" type="datetime1">
              <a:rPr lang="ru-RU" smtClean="0"/>
              <a:t>14.10.2018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23EE73-29DE-4D32-853F-71E261A37FAC}" type="datetime1">
              <a:rPr lang="ru-RU" smtClean="0"/>
              <a:t>14.10.2018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 rtlCol="0">
            <a:normAutofit/>
          </a:bodyPr>
          <a:lstStyle>
            <a:lvl1pPr marL="0" indent="0" rtl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3" name="Объект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 rtlCol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C3AA2DE-E044-4C5E-88E8-826FD672C224}" type="datetime1">
              <a:rPr lang="ru-RU" smtClean="0"/>
              <a:t>14.10.2018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689F6FF-325E-4839-A110-B16E8C0199BE}" type="datetime1">
              <a:rPr lang="ru-RU" smtClean="0"/>
              <a:t>14.10.2018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 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</a:p>
          <a:p>
            <a:pPr lvl="5" rtl="0"/>
            <a:r>
              <a:rPr lang="ru-RU" dirty="0" smtClean="0"/>
              <a:t>Шестой</a:t>
            </a:r>
          </a:p>
          <a:p>
            <a:pPr lvl="6" rtl="0"/>
            <a:r>
              <a:rPr lang="ru-RU" dirty="0" smtClean="0"/>
              <a:t>Седьмой</a:t>
            </a:r>
          </a:p>
          <a:p>
            <a:pPr lvl="7" rtl="0"/>
            <a:r>
              <a:rPr lang="ru-RU" dirty="0" smtClean="0"/>
              <a:t>Восьмой</a:t>
            </a:r>
          </a:p>
          <a:p>
            <a:pPr lvl="8" rtl="0"/>
            <a:r>
              <a:rPr lang="ru-RU" dirty="0" smtClean="0"/>
              <a:t>Девятый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38ABFFF7-E2BC-4B90-8333-1B79B63513B3}" type="datetime1">
              <a:rPr lang="ru-RU" smtClean="0"/>
              <a:pPr/>
              <a:t>14.10.2018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fld id="{BD266BE7-899D-4075-917F-DBDE33B6B6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Духовная жизнь Серебряного века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92500"/>
          </a:bodyPr>
          <a:lstStyle/>
          <a:p>
            <a:pPr rtl="0"/>
            <a:r>
              <a:rPr lang="ru-RU" sz="2800" b="1" dirty="0" smtClean="0"/>
              <a:t>Иван </a:t>
            </a:r>
            <a:r>
              <a:rPr lang="ru-RU" sz="2800" b="1" dirty="0" smtClean="0"/>
              <a:t>П</a:t>
            </a:r>
            <a:r>
              <a:rPr lang="ru-RU" sz="2800" b="1" dirty="0" smtClean="0"/>
              <a:t>етрович Павлов                          </a:t>
            </a:r>
            <a:r>
              <a:rPr lang="ru-RU" sz="1900" dirty="0" smtClean="0"/>
              <a:t>Выполнил ученик 9 «Б» класса</a:t>
            </a:r>
          </a:p>
          <a:p>
            <a:pPr rtl="0"/>
            <a:r>
              <a:rPr lang="ru-RU" sz="1900" dirty="0"/>
              <a:t> </a:t>
            </a:r>
            <a:r>
              <a:rPr lang="ru-RU" sz="1900" dirty="0" smtClean="0"/>
              <a:t>                                                                                                                            Родяшов Максим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sz="4000" dirty="0" smtClean="0"/>
              <a:t>Иван Петрович Павлов</a:t>
            </a:r>
            <a:endParaRPr lang="ru-RU" sz="4000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99" y="2007870"/>
            <a:ext cx="3288735" cy="4633007"/>
          </a:xfrm>
        </p:spPr>
      </p:pic>
      <p:sp>
        <p:nvSpPr>
          <p:cNvPr id="4" name="TextBox 3"/>
          <p:cNvSpPr txBox="1"/>
          <p:nvPr/>
        </p:nvSpPr>
        <p:spPr>
          <a:xfrm>
            <a:off x="3971109" y="2007870"/>
            <a:ext cx="770708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Иван Павлов – знаменитый российский ученый, труды которого высоко оценены и признаны научным мировым сообществом. Ученому принадлежат важные открытия в области физиологии и психологии. Павлов является создателем науки о высшей нервной деятельности человека</a:t>
            </a:r>
          </a:p>
        </p:txBody>
      </p:sp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24697" y="1959429"/>
            <a:ext cx="7053943" cy="4807130"/>
          </a:xfrm>
        </p:spPr>
        <p:txBody>
          <a:bodyPr>
            <a:normAutofit/>
          </a:bodyPr>
          <a:lstStyle/>
          <a:p>
            <a:r>
              <a:rPr lang="ru-RU" sz="2400" dirty="0"/>
              <a:t>Иван Петрович родился в 1849 году, 26 сентября, в Рязани. Это был первый ребенок из десяти, родившихся в семье Павловых. Мать Варвара Ивановна воспитывалась в семье священнослужителей. Она не была образована, но природа наделила ее умом, практичностью и трудолюбием. Петр Дмитриевич, отец Ивана, был правдивым и самостоятельным священником крестьянского </a:t>
            </a:r>
            <a:r>
              <a:rPr lang="ru-RU" sz="2400" dirty="0" smtClean="0"/>
              <a:t>происхождения. Отец </a:t>
            </a:r>
            <a:r>
              <a:rPr lang="ru-RU" sz="2400" dirty="0"/>
              <a:t>был для Ивана примером упорства в достижении целей и стремления к совершенству.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8" y="1959429"/>
            <a:ext cx="4868929" cy="382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25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45874" y="1920239"/>
            <a:ext cx="7494161" cy="4781007"/>
          </a:xfrm>
        </p:spPr>
        <p:txBody>
          <a:bodyPr>
            <a:normAutofit/>
          </a:bodyPr>
          <a:lstStyle/>
          <a:p>
            <a:r>
              <a:rPr lang="ru-RU" sz="2400" dirty="0"/>
              <a:t>Грамоте мальчика обучали с восьмилетнего возраста, но в школу он пошел в 11. Причиной тому стал сильный ушиб, полученный при падении с лестницы. У мальчика пропал аппетит, сон, он стал худеть и бледнеть. Домашнее лечение не помогало. На поправку дело пошло тогда, когда измученного болезнью ребенка увезли в Троицкий монастырь. Его опекуном стал гостивший в доме у Павловых игумен божьей обители.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88" y="1949669"/>
            <a:ext cx="3172985" cy="472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70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2549" y="1998617"/>
            <a:ext cx="7994468" cy="4676503"/>
          </a:xfrm>
        </p:spPr>
        <p:txBody>
          <a:bodyPr>
            <a:normAutofit/>
          </a:bodyPr>
          <a:lstStyle/>
          <a:p>
            <a:r>
              <a:rPr lang="ru-RU" sz="2400" dirty="0"/>
              <a:t>Решение о поступлении в духовную семинарию в 1864 г. принято Иваном под влиянием духовного наставника и родителей. Здесь он изучает естественные науки и другие интересные предметы. В семинарии Иван становится лучшим учеником и дополнительно занимается репетиторством. Со временем его предпочтения концентрируются на естествознании. В этом большую роль сыграло знакомство с монографией И. М. Сеченова «Рефлексы головного мозга». Приходит осознание того, что карьера священнослужителя ему не интересна. Начинает штудировать предметы, необходимые для поступления в университет.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8617"/>
            <a:ext cx="4062549" cy="353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69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931920" y="1985554"/>
            <a:ext cx="8072846" cy="4767942"/>
          </a:xfrm>
        </p:spPr>
        <p:txBody>
          <a:bodyPr rtlCol="0">
            <a:normAutofit lnSpcReduction="10000"/>
          </a:bodyPr>
          <a:lstStyle/>
          <a:p>
            <a:r>
              <a:rPr lang="ru-RU" sz="2400" dirty="0"/>
              <a:t>В 1870 г Павлов переезжает в Петербург. Поступает в университет, хорошо учится. Позже успешный студент удостаивается императорской стипендии. Физиология - его основное увлечение, а с третьего курса – главный приоритет. Под влиянием ученого и экспериментатора И. Ф. </a:t>
            </a:r>
            <a:r>
              <a:rPr lang="ru-RU" sz="2400" dirty="0"/>
              <a:t>Циона</a:t>
            </a:r>
            <a:r>
              <a:rPr lang="ru-RU" sz="2400" dirty="0"/>
              <a:t> юноша окончательно определяется с выбором и посвящает себя науке. </a:t>
            </a:r>
            <a:r>
              <a:rPr lang="ru-RU" sz="2400" dirty="0"/>
              <a:t>В 1873 г. Павлов приступает к исследовательским работам над легкими лягушки. </a:t>
            </a:r>
            <a:r>
              <a:rPr lang="ru-RU" sz="2400" dirty="0"/>
              <a:t>П</a:t>
            </a:r>
            <a:r>
              <a:rPr lang="ru-RU" sz="2400" dirty="0" smtClean="0"/>
              <a:t>од </a:t>
            </a:r>
            <a:r>
              <a:rPr lang="ru-RU" sz="2400" dirty="0"/>
              <a:t>руководством И. Ф. </a:t>
            </a:r>
            <a:r>
              <a:rPr lang="ru-RU" sz="2400" dirty="0"/>
              <a:t>Циона</a:t>
            </a:r>
            <a:r>
              <a:rPr lang="ru-RU" sz="2400" dirty="0"/>
              <a:t> пишет научную работу о том, как нервы гортани влияют на кровообращение. Вскоре вместе со студентом М. М. Афанасьевым изучает поджелудочную железу. Исследовательской работе присуждается золотая медаль. </a:t>
            </a:r>
            <a:endParaRPr lang="ru-RU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2" y="2423702"/>
            <a:ext cx="3838848" cy="255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30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01292" y="2011680"/>
            <a:ext cx="811203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Учебное заведение студент Павлов заканчивает на год позже, в 1875-м, так как остается на повторный курс. На исследовательскую работу уходит много времени и сил, поэтому выпускные экзамены он </a:t>
            </a:r>
            <a:r>
              <a:rPr lang="ru-RU" sz="2400" dirty="0" smtClean="0"/>
              <a:t>заваливает. С </a:t>
            </a:r>
            <a:r>
              <a:rPr lang="ru-RU" sz="2400" dirty="0"/>
              <a:t>1876 г Павлов ассистирует профессору К. Н. Устимовичу в Медико-хирургической академии и параллельно изучает физиологию кровообращения. </a:t>
            </a:r>
            <a:r>
              <a:rPr lang="ru-RU" sz="2400" dirty="0" smtClean="0"/>
              <a:t>С</a:t>
            </a:r>
            <a:r>
              <a:rPr lang="ru-RU" sz="2400" dirty="0"/>
              <a:t>. П. </a:t>
            </a:r>
            <a:r>
              <a:rPr lang="ru-RU" sz="2400" dirty="0" smtClean="0"/>
              <a:t>Боткин приглашает </a:t>
            </a:r>
            <a:r>
              <a:rPr lang="ru-RU" sz="2400" dirty="0"/>
              <a:t>молодого исследователя поработать в своей лаборатории. Здесь Павлов изучает физиологические особенности крови и пищеварения. В лаборатории С. П. Боткина Иван Петрович проработал 12 лет.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6331"/>
            <a:ext cx="3801292" cy="225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46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92286" y="2037806"/>
            <a:ext cx="8451667" cy="4702628"/>
          </a:xfrm>
        </p:spPr>
        <p:txBody>
          <a:bodyPr rtlCol="0">
            <a:noAutofit/>
          </a:bodyPr>
          <a:lstStyle/>
          <a:p>
            <a:r>
              <a:rPr lang="ru-RU" sz="2400" dirty="0"/>
              <a:t>Весной 1890 года Варшавский и Томский университеты избирают его профессором. А в 1891-м ученого приглашают в Университет экспериментальной медицины для организации и создания отдела физиологии. До конца жизни Павлов бессменно руководил этой структурой. В университете проводит исследования физиологии пищеварительных желез, за что в 1904-м получает Нобелевскую премию, которая стала первой российской премией в области медицины. Приход к власти большевиков оказался для ученого благом. Его труды оценил В. И. Ленин. Для академика и всех сотрудников создавались благоприятные, способствующие плодотворной работе, </a:t>
            </a:r>
            <a:r>
              <a:rPr lang="ru-RU" sz="2400" dirty="0" smtClean="0"/>
              <a:t>условия.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0686"/>
            <a:ext cx="3683726" cy="245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43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47211" y="1990164"/>
            <a:ext cx="5904412" cy="4571999"/>
          </a:xfrm>
        </p:spPr>
        <p:txBody>
          <a:bodyPr rtlCol="0">
            <a:normAutofit/>
          </a:bodyPr>
          <a:lstStyle/>
          <a:p>
            <a:r>
              <a:rPr lang="ru-RU" sz="2400" dirty="0"/>
              <a:t>С фото, снятых в периоды жизни ученого, на нас смотрит жизнерадостный, привлекательный </a:t>
            </a:r>
            <a:r>
              <a:rPr lang="ru-RU" sz="2400" dirty="0"/>
              <a:t>пышнобородый</a:t>
            </a:r>
            <a:r>
              <a:rPr lang="ru-RU" sz="2400" dirty="0"/>
              <a:t> мужчина. У Ивана Петровича было завидное здоровье. Исключение составляли простудные заболевания, иногда с осложнениями в виде воспаления легких. Пневмония и стала причиной смерти 87-летнего ученого. Умер Павлов 27 февраля 1936 г, его могила находится на </a:t>
            </a:r>
            <a:r>
              <a:rPr lang="ru-RU" sz="2400" dirty="0"/>
              <a:t>Волковском</a:t>
            </a:r>
            <a:r>
              <a:rPr lang="ru-RU" sz="2400" dirty="0"/>
              <a:t> кладбище.</a:t>
            </a:r>
            <a:endParaRPr lang="ru-RU" sz="2400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8" r="14268"/>
          <a:stretch>
            <a:fillRect/>
          </a:stretch>
        </p:blipFill>
        <p:spPr>
          <a:xfrm>
            <a:off x="140072" y="1990164"/>
            <a:ext cx="4899569" cy="4572000"/>
          </a:xfrm>
        </p:spPr>
      </p:pic>
    </p:spTree>
    <p:extLst>
      <p:ext uri="{BB962C8B-B14F-4D97-AF65-F5344CB8AC3E}">
        <p14:creationId xmlns:p14="http://schemas.microsoft.com/office/powerpoint/2010/main" val="373419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кольные предметы 16: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525619_TF03462902_TF03462902.potx" id="{BAC63EC1-72D2-48C1-B41B-534A4895C3B1}" vid="{6FF2C71A-6631-4AB1-81A9-F18F0A42702E}"/>
    </a:ext>
  </a:extLst>
</a:theme>
</file>

<file path=ppt/theme/theme2.xml><?xml version="1.0" encoding="utf-8"?>
<a:theme xmlns:a="http://schemas.openxmlformats.org/drawingml/2006/main" name="Тема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для учебных предметов, дизайн с рисунками на школьной доске (широкоэкранный формат)</Template>
  <TotalTime>52</TotalTime>
  <Words>602</Words>
  <Application>Microsoft Office PowerPoint</Application>
  <PresentationFormat>Широкоэкранный</PresentationFormat>
  <Paragraphs>21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Calibri</vt:lpstr>
      <vt:lpstr>Wingdings</vt:lpstr>
      <vt:lpstr>Школьные предметы 16:9</vt:lpstr>
      <vt:lpstr>Духовная жизнь Серебряного века</vt:lpstr>
      <vt:lpstr>Иван Петрович Павлов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России. И.Павлов. (Родяшов.М)</dc:title>
  <dc:creator>Максим Родяшов</dc:creator>
  <cp:lastModifiedBy>Максим Родяшов</cp:lastModifiedBy>
  <cp:revision>6</cp:revision>
  <dcterms:created xsi:type="dcterms:W3CDTF">2018-10-14T09:54:35Z</dcterms:created>
  <dcterms:modified xsi:type="dcterms:W3CDTF">2018-10-14T10:47:16Z</dcterms:modified>
</cp:coreProperties>
</file>