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1" y="8950"/>
            <a:ext cx="9166851" cy="6849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2851" y="260648"/>
            <a:ext cx="8938857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/>
              <a:t>Духовная жизнь Серебряного века.</a:t>
            </a:r>
          </a:p>
          <a:p>
            <a:pPr algn="ctr"/>
            <a:r>
              <a:rPr lang="ru-RU" sz="4400" b="1" i="1" dirty="0" smtClean="0"/>
              <a:t>Живопись.</a:t>
            </a:r>
          </a:p>
          <a:p>
            <a:pPr algn="ctr"/>
            <a:endParaRPr lang="ru-RU" sz="4400" dirty="0"/>
          </a:p>
          <a:p>
            <a:pPr algn="ctr"/>
            <a:r>
              <a:rPr lang="ru-RU" sz="3200" i="1" u="sng" dirty="0" smtClean="0"/>
              <a:t>К. А. Коровин</a:t>
            </a:r>
            <a:endParaRPr lang="ru-RU" sz="3200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411157" y="4005064"/>
            <a:ext cx="2298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err="1" smtClean="0">
                <a:solidFill>
                  <a:srgbClr val="FF0000"/>
                </a:solidFill>
              </a:rPr>
              <a:t>Ягжова</a:t>
            </a:r>
            <a:r>
              <a:rPr lang="ru-RU" sz="2400" i="1" dirty="0" smtClean="0">
                <a:solidFill>
                  <a:srgbClr val="FF0000"/>
                </a:solidFill>
              </a:rPr>
              <a:t> Алексея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3202641"/>
            <a:ext cx="619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Презентация по истории России. 9 «Б» класс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1" y="8950"/>
            <a:ext cx="9166851" cy="6849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3504000" cy="52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5551859"/>
            <a:ext cx="28430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К. А. Коровин</a:t>
            </a:r>
          </a:p>
          <a:p>
            <a:r>
              <a:rPr lang="ru-RU" sz="3200" i="1" dirty="0" smtClean="0">
                <a:solidFill>
                  <a:srgbClr val="FF0000"/>
                </a:solidFill>
              </a:rPr>
              <a:t>Автопортрет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260648"/>
            <a:ext cx="5191101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u="sng" dirty="0" smtClean="0">
                <a:solidFill>
                  <a:srgbClr val="FF0000"/>
                </a:solidFill>
              </a:rPr>
              <a:t>К</a:t>
            </a:r>
            <a:r>
              <a:rPr lang="ru-RU" sz="2800" b="1" i="1" u="sng" dirty="0" smtClean="0"/>
              <a:t>онстантин </a:t>
            </a:r>
            <a:r>
              <a:rPr lang="ru-RU" sz="2800" b="1" i="1" u="sng" dirty="0"/>
              <a:t>Алексеевич </a:t>
            </a:r>
            <a:endParaRPr lang="ru-RU" sz="2800" b="1" i="1" u="sng" dirty="0" smtClean="0"/>
          </a:p>
          <a:p>
            <a:r>
              <a:rPr lang="ru-RU" sz="2800" b="1" i="1" u="sng" dirty="0" smtClean="0"/>
              <a:t>Коровин</a:t>
            </a:r>
            <a:r>
              <a:rPr lang="ru-RU" sz="2800" dirty="0"/>
              <a:t> </a:t>
            </a:r>
            <a:r>
              <a:rPr lang="ru-RU" sz="2800" dirty="0" smtClean="0"/>
              <a:t>—великий </a:t>
            </a:r>
            <a:r>
              <a:rPr lang="ru-RU" sz="2800" dirty="0"/>
              <a:t>русский </a:t>
            </a:r>
            <a:endParaRPr lang="ru-RU" sz="2800" dirty="0" smtClean="0"/>
          </a:p>
          <a:p>
            <a:r>
              <a:rPr lang="ru-RU" sz="2800" dirty="0" smtClean="0"/>
              <a:t>художник</a:t>
            </a:r>
            <a:r>
              <a:rPr lang="ru-RU" sz="2800" dirty="0"/>
              <a:t>, </a:t>
            </a:r>
            <a:r>
              <a:rPr lang="ru-RU" sz="2800" dirty="0" smtClean="0"/>
              <a:t>живописец, писатель.</a:t>
            </a:r>
          </a:p>
          <a:p>
            <a:r>
              <a:rPr lang="ru-RU" sz="2800" dirty="0" smtClean="0"/>
              <a:t>Его называют первым русским</a:t>
            </a:r>
          </a:p>
          <a:p>
            <a:r>
              <a:rPr lang="ru-RU" sz="2800" dirty="0" smtClean="0"/>
              <a:t>импрессионистом. </a:t>
            </a:r>
            <a:r>
              <a:rPr lang="ru-RU" sz="2800" dirty="0"/>
              <a:t>Его </a:t>
            </a:r>
            <a:endParaRPr lang="ru-RU" sz="2800" dirty="0" smtClean="0"/>
          </a:p>
          <a:p>
            <a:r>
              <a:rPr lang="ru-RU" sz="2800" dirty="0" smtClean="0"/>
              <a:t>творчество поразило </a:t>
            </a:r>
          </a:p>
          <a:p>
            <a:r>
              <a:rPr lang="ru-RU" sz="2800" dirty="0" smtClean="0"/>
              <a:t>современников</a:t>
            </a:r>
            <a:r>
              <a:rPr lang="ru-RU" sz="2800" dirty="0"/>
              <a:t>: одних </a:t>
            </a:r>
            <a:endParaRPr lang="ru-RU" sz="2800" dirty="0" smtClean="0"/>
          </a:p>
          <a:p>
            <a:r>
              <a:rPr lang="ru-RU" sz="2800" dirty="0" smtClean="0"/>
              <a:t>шокировало небрежностью </a:t>
            </a:r>
          </a:p>
          <a:p>
            <a:r>
              <a:rPr lang="ru-RU" sz="2800" dirty="0" smtClean="0"/>
              <a:t>мазков</a:t>
            </a:r>
            <a:r>
              <a:rPr lang="ru-RU" sz="2800" dirty="0"/>
              <a:t>, другие </a:t>
            </a:r>
            <a:r>
              <a:rPr lang="ru-RU" sz="2800" dirty="0" smtClean="0"/>
              <a:t>уловили </a:t>
            </a:r>
          </a:p>
          <a:p>
            <a:r>
              <a:rPr lang="ru-RU" sz="2800" dirty="0" smtClean="0"/>
              <a:t>главное </a:t>
            </a:r>
            <a:r>
              <a:rPr lang="ru-RU" sz="2800" dirty="0"/>
              <a:t>– игру света и </a:t>
            </a:r>
            <a:r>
              <a:rPr lang="ru-RU" sz="2800" dirty="0" smtClean="0"/>
              <a:t>тени,</a:t>
            </a:r>
          </a:p>
          <a:p>
            <a:r>
              <a:rPr lang="ru-RU" sz="2800" dirty="0" smtClean="0"/>
              <a:t>новаторство колориста. </a:t>
            </a:r>
            <a:r>
              <a:rPr lang="ru-RU" dirty="0" smtClean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189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1" y="8950"/>
            <a:ext cx="9166851" cy="6849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18" y="3439868"/>
            <a:ext cx="3381613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0"/>
            <a:ext cx="2558116" cy="31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699791" y="35332"/>
            <a:ext cx="6596871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sz="4400" u="sng" dirty="0" smtClean="0">
                <a:solidFill>
                  <a:srgbClr val="FF0000"/>
                </a:solidFill>
              </a:rPr>
              <a:t>К</a:t>
            </a:r>
            <a:r>
              <a:rPr lang="ru-RU" sz="2800" u="sng" dirty="0" smtClean="0"/>
              <a:t>онстантин </a:t>
            </a:r>
            <a:r>
              <a:rPr lang="ru-RU" sz="2800" dirty="0"/>
              <a:t>родился в Москве в </a:t>
            </a:r>
            <a:endParaRPr lang="ru-RU" sz="2800" dirty="0" smtClean="0"/>
          </a:p>
          <a:p>
            <a:pPr fontAlgn="base"/>
            <a:r>
              <a:rPr lang="ru-RU" sz="2800" dirty="0" smtClean="0"/>
              <a:t>1861 </a:t>
            </a:r>
            <a:r>
              <a:rPr lang="ru-RU" sz="2800" dirty="0"/>
              <a:t>году. Когда будущему художнику </a:t>
            </a:r>
            <a:endParaRPr lang="ru-RU" sz="2800" dirty="0" smtClean="0"/>
          </a:p>
          <a:p>
            <a:pPr fontAlgn="base"/>
            <a:r>
              <a:rPr lang="ru-RU" sz="2800" dirty="0" smtClean="0"/>
              <a:t>исполнилось </a:t>
            </a:r>
            <a:r>
              <a:rPr lang="ru-RU" sz="2800" dirty="0"/>
              <a:t>14 лет, он поступил в </a:t>
            </a:r>
            <a:endParaRPr lang="ru-RU" sz="2800" dirty="0" smtClean="0"/>
          </a:p>
          <a:p>
            <a:pPr fontAlgn="base"/>
            <a:r>
              <a:rPr lang="ru-RU" sz="2800" dirty="0" smtClean="0"/>
              <a:t>Московское </a:t>
            </a:r>
            <a:r>
              <a:rPr lang="ru-RU" sz="2800" dirty="0"/>
              <a:t>училище живописи, </a:t>
            </a:r>
            <a:endParaRPr lang="ru-RU" sz="2800" dirty="0" smtClean="0"/>
          </a:p>
          <a:p>
            <a:pPr fontAlgn="base"/>
            <a:r>
              <a:rPr lang="ru-RU" sz="2800" dirty="0" smtClean="0"/>
              <a:t>ваяния </a:t>
            </a:r>
            <a:r>
              <a:rPr lang="ru-RU" sz="2800" dirty="0"/>
              <a:t>и зодчества. Здесь его учителями </a:t>
            </a:r>
            <a:endParaRPr lang="ru-RU" sz="2800" dirty="0" smtClean="0"/>
          </a:p>
          <a:p>
            <a:pPr fontAlgn="base"/>
            <a:r>
              <a:rPr lang="ru-RU" sz="2800" dirty="0" smtClean="0"/>
              <a:t>были </a:t>
            </a:r>
            <a:r>
              <a:rPr lang="ru-RU" sz="2800" dirty="0"/>
              <a:t>такие художники, как </a:t>
            </a:r>
            <a:r>
              <a:rPr lang="ru-RU" sz="2800" dirty="0">
                <a:solidFill>
                  <a:srgbClr val="0000CC"/>
                </a:solidFill>
              </a:rPr>
              <a:t>А. К. </a:t>
            </a:r>
            <a:r>
              <a:rPr lang="ru-RU" sz="2800" dirty="0" smtClean="0">
                <a:solidFill>
                  <a:srgbClr val="0000CC"/>
                </a:solidFill>
              </a:rPr>
              <a:t>Саврасов</a:t>
            </a:r>
          </a:p>
          <a:p>
            <a:pPr fontAlgn="base"/>
            <a:r>
              <a:rPr lang="ru-RU" sz="2800" dirty="0" smtClean="0"/>
              <a:t>и </a:t>
            </a:r>
            <a:r>
              <a:rPr lang="ru-RU" sz="2800" dirty="0">
                <a:solidFill>
                  <a:srgbClr val="0000CC"/>
                </a:solidFill>
              </a:rPr>
              <a:t>В. Д. Поленов</a:t>
            </a:r>
            <a:r>
              <a:rPr lang="ru-RU" sz="2800" dirty="0"/>
              <a:t>. После обучения в </a:t>
            </a:r>
            <a:endParaRPr lang="ru-RU" sz="2800" dirty="0" smtClean="0"/>
          </a:p>
          <a:p>
            <a:r>
              <a:rPr lang="ru-RU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60211" y="3860853"/>
            <a:ext cx="5706114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sz="2800" dirty="0"/>
              <a:t>в Московском училище, </a:t>
            </a:r>
            <a:r>
              <a:rPr lang="ru-RU" sz="2800" dirty="0" smtClean="0"/>
              <a:t>Константин</a:t>
            </a:r>
          </a:p>
          <a:p>
            <a:pPr fontAlgn="base"/>
            <a:r>
              <a:rPr lang="ru-RU" sz="2800" dirty="0" smtClean="0"/>
              <a:t> </a:t>
            </a:r>
            <a:r>
              <a:rPr lang="ru-RU" sz="2800" dirty="0"/>
              <a:t>Коровин поступил в Академию </a:t>
            </a:r>
            <a:endParaRPr lang="ru-RU" sz="2800" dirty="0" smtClean="0"/>
          </a:p>
          <a:p>
            <a:pPr fontAlgn="base"/>
            <a:r>
              <a:rPr lang="ru-RU" sz="2800" dirty="0" smtClean="0"/>
              <a:t>художеств </a:t>
            </a:r>
            <a:r>
              <a:rPr lang="ru-RU" sz="2800" dirty="0"/>
              <a:t>в Петербурге</a:t>
            </a:r>
            <a:endParaRPr lang="ru-RU" sz="2800" dirty="0" smtClean="0"/>
          </a:p>
          <a:p>
            <a:pPr fontAlgn="base"/>
            <a:r>
              <a:rPr lang="ru-RU" dirty="0"/>
              <a:t> </a:t>
            </a:r>
            <a:endParaRPr lang="ru-RU" dirty="0" smtClean="0"/>
          </a:p>
          <a:p>
            <a:pPr fontAlgn="base"/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238" y="3337633"/>
            <a:ext cx="2344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А. К. Саврасов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2872" y="5727908"/>
            <a:ext cx="3773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sz="2000" i="1" dirty="0">
                <a:solidFill>
                  <a:srgbClr val="FF0000"/>
                </a:solidFill>
              </a:rPr>
              <a:t>Московское училище живописи, </a:t>
            </a:r>
          </a:p>
          <a:p>
            <a:pPr fontAlgn="base"/>
            <a:r>
              <a:rPr lang="ru-RU" sz="2000" i="1" dirty="0">
                <a:solidFill>
                  <a:srgbClr val="FF0000"/>
                </a:solidFill>
              </a:rPr>
              <a:t>ваяния и зодчества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619" l="40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22923"/>
            <a:ext cx="178990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1" y="8950"/>
            <a:ext cx="9166851" cy="6849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" y="3611865"/>
            <a:ext cx="3468597" cy="23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84" y="35294"/>
            <a:ext cx="3185644" cy="2601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19" y="188640"/>
            <a:ext cx="6101286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sz="4000" i="1" u="sng" dirty="0" smtClean="0">
                <a:solidFill>
                  <a:srgbClr val="FF0000"/>
                </a:solidFill>
              </a:rPr>
              <a:t>К</a:t>
            </a:r>
            <a:r>
              <a:rPr lang="ru-RU" sz="28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онстантин</a:t>
            </a:r>
            <a:r>
              <a:rPr lang="ru-RU" sz="2800" i="1" u="sng" dirty="0" smtClean="0"/>
              <a:t> Коро</a:t>
            </a:r>
            <a:r>
              <a:rPr lang="ru-RU" sz="2800" u="sng" dirty="0" smtClean="0"/>
              <a:t>вин </a:t>
            </a:r>
            <a:r>
              <a:rPr lang="ru-RU" sz="2800" dirty="0"/>
              <a:t>много </a:t>
            </a:r>
            <a:endParaRPr lang="ru-RU" sz="2800" dirty="0" smtClean="0"/>
          </a:p>
          <a:p>
            <a:pPr fontAlgn="base"/>
            <a:r>
              <a:rPr lang="ru-RU" sz="2800" dirty="0" smtClean="0"/>
              <a:t>путешествовал, </a:t>
            </a:r>
            <a:r>
              <a:rPr lang="ru-RU" sz="2800" dirty="0"/>
              <a:t>бывал на </a:t>
            </a:r>
            <a:endParaRPr lang="ru-RU" sz="2800" dirty="0" smtClean="0"/>
          </a:p>
          <a:p>
            <a:pPr fontAlgn="base"/>
            <a:r>
              <a:rPr lang="ru-RU" sz="2800" dirty="0" smtClean="0">
                <a:solidFill>
                  <a:srgbClr val="0000CC"/>
                </a:solidFill>
              </a:rPr>
              <a:t>Севере</a:t>
            </a:r>
            <a:r>
              <a:rPr lang="ru-RU" sz="2800" dirty="0"/>
              <a:t>, в </a:t>
            </a:r>
            <a:r>
              <a:rPr lang="ru-RU" sz="2800" dirty="0">
                <a:solidFill>
                  <a:srgbClr val="0000CC"/>
                </a:solidFill>
              </a:rPr>
              <a:t>Париже</a:t>
            </a:r>
            <a:r>
              <a:rPr lang="ru-RU" sz="2800" dirty="0"/>
              <a:t> и других </a:t>
            </a:r>
            <a:r>
              <a:rPr lang="ru-RU" sz="2800" dirty="0" smtClean="0"/>
              <a:t>странах,</a:t>
            </a:r>
          </a:p>
          <a:p>
            <a:pPr fontAlgn="base"/>
            <a:r>
              <a:rPr lang="ru-RU" sz="2800" dirty="0" smtClean="0"/>
              <a:t> где </a:t>
            </a:r>
            <a:r>
              <a:rPr lang="ru-RU" sz="2800" dirty="0"/>
              <a:t>создавал </a:t>
            </a:r>
            <a:r>
              <a:rPr lang="ru-RU" sz="2800" dirty="0" smtClean="0"/>
              <a:t>восхитительные</a:t>
            </a:r>
          </a:p>
          <a:p>
            <a:pPr fontAlgn="base"/>
            <a:r>
              <a:rPr lang="ru-RU" sz="2800" dirty="0" smtClean="0"/>
              <a:t> </a:t>
            </a:r>
            <a:r>
              <a:rPr lang="ru-RU" sz="2800" dirty="0"/>
              <a:t>картины, </a:t>
            </a:r>
            <a:r>
              <a:rPr lang="ru-RU" sz="2800" dirty="0" smtClean="0"/>
              <a:t>наполненные красотами</a:t>
            </a:r>
          </a:p>
          <a:p>
            <a:pPr fontAlgn="base"/>
            <a:r>
              <a:rPr lang="ru-RU" sz="2800" dirty="0" smtClean="0"/>
              <a:t> </a:t>
            </a:r>
            <a:r>
              <a:rPr lang="ru-RU" sz="2800" dirty="0"/>
              <a:t>этих мест, </a:t>
            </a:r>
            <a:r>
              <a:rPr lang="ru-RU" sz="2800" dirty="0" smtClean="0"/>
              <a:t> </a:t>
            </a:r>
            <a:r>
              <a:rPr lang="ru-RU" sz="2800" dirty="0"/>
              <a:t>их духом и </a:t>
            </a:r>
            <a:r>
              <a:rPr lang="ru-RU" sz="2800" dirty="0" smtClean="0"/>
              <a:t>традициями</a:t>
            </a:r>
            <a:r>
              <a:rPr lang="ru-RU" sz="2800" dirty="0"/>
              <a:t>. </a:t>
            </a:r>
            <a:endParaRPr lang="ru-RU" sz="2800" dirty="0" smtClean="0"/>
          </a:p>
          <a:p>
            <a:pPr fontAlgn="base"/>
            <a:r>
              <a:rPr lang="ru-RU" sz="2800" dirty="0" smtClean="0"/>
              <a:t>Коровин </a:t>
            </a:r>
            <a:r>
              <a:rPr lang="ru-RU" sz="2800" dirty="0"/>
              <a:t>также известен </a:t>
            </a:r>
            <a:r>
              <a:rPr lang="ru-RU" sz="2800" dirty="0" smtClean="0"/>
              <a:t>как </a:t>
            </a:r>
            <a:r>
              <a:rPr lang="ru-RU" sz="2800" dirty="0"/>
              <a:t>участник </a:t>
            </a:r>
            <a:r>
              <a:rPr lang="ru-RU" sz="3200" dirty="0"/>
              <a:t> 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55934" y="3542756"/>
            <a:ext cx="547169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sz="2800" dirty="0"/>
              <a:t>многих художественных </a:t>
            </a:r>
            <a:endParaRPr lang="ru-RU" sz="2800" dirty="0" smtClean="0"/>
          </a:p>
          <a:p>
            <a:pPr fontAlgn="base"/>
            <a:r>
              <a:rPr lang="ru-RU" sz="2800" dirty="0" smtClean="0"/>
              <a:t>движений </a:t>
            </a:r>
            <a:r>
              <a:rPr lang="ru-RU" sz="2800" dirty="0"/>
              <a:t>и объединений. Так, </a:t>
            </a:r>
            <a:endParaRPr lang="ru-RU" sz="2800" dirty="0" smtClean="0"/>
          </a:p>
          <a:p>
            <a:pPr fontAlgn="base"/>
            <a:r>
              <a:rPr lang="ru-RU" sz="2800" dirty="0" smtClean="0"/>
              <a:t>например</a:t>
            </a:r>
            <a:r>
              <a:rPr lang="ru-RU" sz="2800" dirty="0"/>
              <a:t>, он участвовал в </a:t>
            </a:r>
            <a:endParaRPr lang="ru-RU" sz="2800" dirty="0" smtClean="0"/>
          </a:p>
          <a:p>
            <a:pPr fontAlgn="base"/>
            <a:r>
              <a:rPr lang="ru-RU" sz="2800" dirty="0" smtClean="0"/>
              <a:t>выставках</a:t>
            </a:r>
            <a:r>
              <a:rPr lang="ru-RU" sz="2800" dirty="0"/>
              <a:t> </a:t>
            </a:r>
            <a:r>
              <a:rPr lang="ru-RU" sz="2800" dirty="0">
                <a:solidFill>
                  <a:srgbClr val="0000CC"/>
                </a:solidFill>
              </a:rPr>
              <a:t>«</a:t>
            </a:r>
            <a:r>
              <a:rPr lang="ru-RU" sz="2800" dirty="0" smtClean="0">
                <a:solidFill>
                  <a:srgbClr val="0000CC"/>
                </a:solidFill>
              </a:rPr>
              <a:t>Художников-</a:t>
            </a:r>
          </a:p>
          <a:p>
            <a:pPr fontAlgn="base"/>
            <a:r>
              <a:rPr lang="ru-RU" sz="2800" dirty="0" smtClean="0">
                <a:solidFill>
                  <a:srgbClr val="0000CC"/>
                </a:solidFill>
              </a:rPr>
              <a:t>передвижников</a:t>
            </a:r>
            <a:r>
              <a:rPr lang="ru-RU" sz="2800" dirty="0">
                <a:solidFill>
                  <a:srgbClr val="0000CC"/>
                </a:solidFill>
              </a:rPr>
              <a:t>»</a:t>
            </a:r>
            <a:r>
              <a:rPr lang="ru-RU" sz="2800" dirty="0"/>
              <a:t>, </a:t>
            </a:r>
            <a:r>
              <a:rPr lang="ru-RU" sz="2800" dirty="0" smtClean="0"/>
              <a:t>объединения</a:t>
            </a:r>
          </a:p>
          <a:p>
            <a:pPr fontAlgn="base"/>
            <a:r>
              <a:rPr lang="ru-RU" sz="2800" dirty="0" smtClean="0"/>
              <a:t> </a:t>
            </a:r>
            <a:r>
              <a:rPr lang="ru-RU" sz="2800" dirty="0">
                <a:solidFill>
                  <a:srgbClr val="0000CC"/>
                </a:solidFill>
              </a:rPr>
              <a:t>«Мир Искусства</a:t>
            </a:r>
            <a:r>
              <a:rPr lang="ru-RU" sz="2800" dirty="0" smtClean="0">
                <a:solidFill>
                  <a:srgbClr val="0000CC"/>
                </a:solidFill>
              </a:rPr>
              <a:t>»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800" dirty="0" smtClean="0">
                <a:solidFill>
                  <a:srgbClr val="0000CC"/>
                </a:solidFill>
              </a:rPr>
              <a:t> </a:t>
            </a:r>
            <a:r>
              <a:rPr lang="ru-RU" sz="2800" dirty="0">
                <a:solidFill>
                  <a:srgbClr val="0000CC"/>
                </a:solidFill>
              </a:rPr>
              <a:t>«Союза </a:t>
            </a:r>
            <a:r>
              <a:rPr lang="ru-RU" sz="2800" dirty="0" smtClean="0">
                <a:solidFill>
                  <a:srgbClr val="0000CC"/>
                </a:solidFill>
              </a:rPr>
              <a:t>русских</a:t>
            </a:r>
          </a:p>
          <a:p>
            <a:pPr fontAlgn="base"/>
            <a:r>
              <a:rPr lang="ru-RU" sz="2800" dirty="0" smtClean="0">
                <a:solidFill>
                  <a:srgbClr val="0000CC"/>
                </a:solidFill>
              </a:rPr>
              <a:t> </a:t>
            </a:r>
            <a:r>
              <a:rPr lang="ru-RU" sz="2800" dirty="0">
                <a:solidFill>
                  <a:srgbClr val="0000CC"/>
                </a:solidFill>
              </a:rPr>
              <a:t>художников».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6165304"/>
            <a:ext cx="335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Бульвар в Париже. 1912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2875797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Париж. 1907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1" y="8950"/>
            <a:ext cx="9166851" cy="68490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" y="13498"/>
            <a:ext cx="4115448" cy="52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335618" y="107340"/>
            <a:ext cx="4677947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Д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рузья</a:t>
            </a:r>
            <a:r>
              <a:rPr lang="ru-RU" sz="2800" dirty="0" smtClean="0"/>
              <a:t> </a:t>
            </a:r>
            <a:r>
              <a:rPr lang="ru-RU" sz="2800" i="1" u="sng" dirty="0"/>
              <a:t>Коровина</a:t>
            </a:r>
            <a:r>
              <a:rPr lang="ru-RU" sz="2800" dirty="0"/>
              <a:t> всегда </a:t>
            </a:r>
            <a:endParaRPr lang="ru-RU" sz="2800" dirty="0" smtClean="0"/>
          </a:p>
          <a:p>
            <a:r>
              <a:rPr lang="ru-RU" sz="2800" dirty="0" smtClean="0"/>
              <a:t>восхищались </a:t>
            </a:r>
            <a:r>
              <a:rPr lang="ru-RU" sz="2800" dirty="0"/>
              <a:t>«лёгкостью» </a:t>
            </a:r>
            <a:endParaRPr lang="ru-RU" sz="2800" dirty="0" smtClean="0"/>
          </a:p>
          <a:p>
            <a:r>
              <a:rPr lang="ru-RU" sz="2800" dirty="0" smtClean="0"/>
              <a:t>художника</a:t>
            </a:r>
            <a:r>
              <a:rPr lang="ru-RU" sz="2800" dirty="0"/>
              <a:t>. Он всегда был  </a:t>
            </a:r>
            <a:endParaRPr lang="ru-RU" sz="2800" dirty="0" smtClean="0"/>
          </a:p>
          <a:p>
            <a:r>
              <a:rPr lang="ru-RU" sz="2800" dirty="0" smtClean="0"/>
              <a:t>весёлым</a:t>
            </a:r>
            <a:r>
              <a:rPr lang="ru-RU" sz="2800" dirty="0"/>
              <a:t>, но жизнь мастера </a:t>
            </a:r>
            <a:endParaRPr lang="ru-RU" sz="2800" dirty="0" smtClean="0"/>
          </a:p>
          <a:p>
            <a:r>
              <a:rPr lang="ru-RU" sz="2800" dirty="0" smtClean="0"/>
              <a:t>состояла </a:t>
            </a:r>
            <a:r>
              <a:rPr lang="ru-RU" sz="2800" dirty="0"/>
              <a:t>не только из </a:t>
            </a:r>
            <a:endParaRPr lang="ru-RU" sz="2800" dirty="0" smtClean="0"/>
          </a:p>
          <a:p>
            <a:r>
              <a:rPr lang="ru-RU" sz="2800" dirty="0" smtClean="0"/>
              <a:t>творческих </a:t>
            </a:r>
            <a:r>
              <a:rPr lang="ru-RU" sz="2800" dirty="0"/>
              <a:t>побед, а ещё и </a:t>
            </a:r>
            <a:endParaRPr lang="ru-RU" sz="2800" dirty="0" smtClean="0"/>
          </a:p>
          <a:p>
            <a:r>
              <a:rPr lang="ru-RU" sz="2800" dirty="0" smtClean="0"/>
              <a:t>череды </a:t>
            </a:r>
            <a:r>
              <a:rPr lang="ru-RU" sz="2800" dirty="0"/>
              <a:t>настоящих трагедий, </a:t>
            </a:r>
            <a:endParaRPr lang="ru-RU" sz="2800" dirty="0" smtClean="0"/>
          </a:p>
          <a:p>
            <a:r>
              <a:rPr lang="ru-RU" sz="2800" dirty="0" smtClean="0"/>
              <a:t>первая </a:t>
            </a:r>
            <a:r>
              <a:rPr lang="ru-RU" sz="2800" dirty="0"/>
              <a:t>из которых </a:t>
            </a:r>
            <a:endParaRPr lang="ru-RU" sz="2800" dirty="0" smtClean="0"/>
          </a:p>
          <a:p>
            <a:r>
              <a:rPr lang="ru-RU" sz="2800" dirty="0" smtClean="0"/>
              <a:t>разразилась </a:t>
            </a:r>
            <a:r>
              <a:rPr lang="ru-RU" sz="2800" dirty="0"/>
              <a:t>в детстве – </a:t>
            </a:r>
            <a:endParaRPr lang="ru-RU" sz="2800" dirty="0" smtClean="0"/>
          </a:p>
          <a:p>
            <a:r>
              <a:rPr lang="ru-RU" sz="2800" dirty="0" smtClean="0"/>
              <a:t>из </a:t>
            </a:r>
            <a:r>
              <a:rPr lang="ru-RU" sz="2800" dirty="0"/>
              <a:t>купеческого </a:t>
            </a:r>
            <a:r>
              <a:rPr lang="ru-RU" sz="2800" dirty="0" smtClean="0"/>
              <a:t>дома </a:t>
            </a:r>
          </a:p>
          <a:p>
            <a:r>
              <a:rPr lang="ru-RU" sz="2800" dirty="0" smtClean="0"/>
              <a:t>обнищавшие </a:t>
            </a:r>
            <a:r>
              <a:rPr lang="ru-RU" sz="2800" dirty="0"/>
              <a:t>Коровины </a:t>
            </a:r>
            <a:endParaRPr lang="ru-RU" sz="2800" dirty="0" smtClean="0"/>
          </a:p>
          <a:p>
            <a:r>
              <a:rPr lang="ru-RU" sz="2800" dirty="0" smtClean="0"/>
              <a:t>переехали </a:t>
            </a:r>
            <a:r>
              <a:rPr lang="ru-RU" sz="2800" dirty="0"/>
              <a:t>в простую </a:t>
            </a:r>
            <a:endParaRPr lang="ru-RU" sz="2800" dirty="0" smtClean="0"/>
          </a:p>
          <a:p>
            <a:r>
              <a:rPr lang="ru-RU" sz="2800" dirty="0" smtClean="0"/>
              <a:t>деревенскую </a:t>
            </a:r>
            <a:r>
              <a:rPr lang="ru-RU" sz="2800" dirty="0"/>
              <a:t>избу.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4518" y="5524207"/>
            <a:ext cx="4171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Портрет К. Коровина. 1891 г.</a:t>
            </a:r>
          </a:p>
        </p:txBody>
      </p:sp>
    </p:spTree>
    <p:extLst>
      <p:ext uri="{BB962C8B-B14F-4D97-AF65-F5344CB8AC3E}">
        <p14:creationId xmlns:p14="http://schemas.microsoft.com/office/powerpoint/2010/main" val="29189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1" y="8950"/>
            <a:ext cx="9166851" cy="6849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" y="188640"/>
            <a:ext cx="3004754" cy="42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0166" y="4581128"/>
            <a:ext cx="28257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Цветы</a:t>
            </a:r>
            <a:r>
              <a:rPr lang="ru-RU" sz="3200" i="1" dirty="0">
                <a:solidFill>
                  <a:srgbClr val="FF0000"/>
                </a:solidFill>
              </a:rPr>
              <a:t>. </a:t>
            </a:r>
            <a:r>
              <a:rPr lang="ru-RU" sz="3200" i="1" dirty="0" smtClean="0">
                <a:solidFill>
                  <a:srgbClr val="FF0000"/>
                </a:solidFill>
              </a:rPr>
              <a:t>Гурзуф</a:t>
            </a:r>
            <a:r>
              <a:rPr lang="ru-RU" sz="3200" i="1" dirty="0">
                <a:solidFill>
                  <a:srgbClr val="FF0000"/>
                </a:solidFill>
              </a:rPr>
              <a:t/>
            </a:r>
            <a:br>
              <a:rPr lang="ru-RU" sz="3200" i="1" dirty="0">
                <a:solidFill>
                  <a:srgbClr val="FF0000"/>
                </a:solidFill>
              </a:rPr>
            </a:br>
            <a:r>
              <a:rPr lang="ru-RU" sz="3200" i="1" dirty="0">
                <a:solidFill>
                  <a:srgbClr val="FF0000"/>
                </a:solidFill>
              </a:rPr>
              <a:t/>
            </a:r>
            <a:br>
              <a:rPr lang="ru-RU" sz="3200" i="1" dirty="0">
                <a:solidFill>
                  <a:srgbClr val="FF0000"/>
                </a:solidFill>
              </a:rPr>
            </a:b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4920" y="159566"/>
            <a:ext cx="6215228" cy="6678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cap="small" dirty="0">
                <a:solidFill>
                  <a:srgbClr val="FF0000"/>
                </a:solidFill>
                <a:latin typeface="+mj-lt"/>
                <a:cs typeface="Andalus" pitchFamily="18" charset="-78"/>
              </a:rPr>
              <a:t>С</a:t>
            </a:r>
            <a:r>
              <a:rPr lang="ru-RU" sz="3200" cap="small" dirty="0" smtClean="0">
                <a:latin typeface="+mj-lt"/>
                <a:cs typeface="Andalus" pitchFamily="18" charset="-78"/>
              </a:rPr>
              <a:t> </a:t>
            </a:r>
            <a:r>
              <a:rPr lang="ru-RU" sz="3200" cap="small" dirty="0">
                <a:latin typeface="+mj-lt"/>
                <a:cs typeface="Andalus" pitchFamily="18" charset="-78"/>
              </a:rPr>
              <a:t>именем </a:t>
            </a:r>
            <a:r>
              <a:rPr lang="ru-RU" sz="3200" i="1" u="sng" cap="small" dirty="0" smtClean="0">
                <a:latin typeface="+mj-lt"/>
                <a:cs typeface="Andalus" pitchFamily="18" charset="-78"/>
              </a:rPr>
              <a:t>Коровина </a:t>
            </a:r>
            <a:r>
              <a:rPr lang="ru-RU" sz="3200" cap="small" dirty="0" smtClean="0">
                <a:latin typeface="+mj-lt"/>
                <a:cs typeface="Andalus" pitchFamily="18" charset="-78"/>
              </a:rPr>
              <a:t>связано </a:t>
            </a:r>
          </a:p>
          <a:p>
            <a:r>
              <a:rPr lang="ru-RU" sz="3200" cap="small" dirty="0" smtClean="0">
                <a:latin typeface="+mj-lt"/>
                <a:cs typeface="Andalus" pitchFamily="18" charset="-78"/>
              </a:rPr>
              <a:t>становление </a:t>
            </a:r>
            <a:r>
              <a:rPr lang="ru-RU" sz="3200" cap="small" dirty="0">
                <a:latin typeface="+mj-lt"/>
                <a:cs typeface="Andalus" pitchFamily="18" charset="-78"/>
              </a:rPr>
              <a:t>в русской живописи </a:t>
            </a:r>
            <a:endParaRPr lang="ru-RU" sz="3200" cap="small" dirty="0" smtClean="0">
              <a:latin typeface="+mj-lt"/>
              <a:cs typeface="Andalus" pitchFamily="18" charset="-78"/>
            </a:endParaRPr>
          </a:p>
          <a:p>
            <a:r>
              <a:rPr lang="ru-RU" sz="3200" cap="small" dirty="0" smtClean="0">
                <a:solidFill>
                  <a:srgbClr val="0000CC"/>
                </a:solidFill>
                <a:latin typeface="+mj-lt"/>
                <a:cs typeface="Andalus" pitchFamily="18" charset="-78"/>
              </a:rPr>
              <a:t>импрессионизма</a:t>
            </a:r>
            <a:r>
              <a:rPr lang="ru-RU" sz="3200" cap="small" dirty="0" smtClean="0">
                <a:latin typeface="+mj-lt"/>
                <a:cs typeface="Andalus" pitchFamily="18" charset="-78"/>
              </a:rPr>
              <a:t> </a:t>
            </a:r>
            <a:r>
              <a:rPr lang="ru-RU" sz="3200" cap="small" dirty="0">
                <a:latin typeface="+mj-lt"/>
                <a:cs typeface="Andalus" pitchFamily="18" charset="-78"/>
              </a:rPr>
              <a:t>— течения, </a:t>
            </a:r>
            <a:endParaRPr lang="ru-RU" sz="3200" cap="small" dirty="0" smtClean="0">
              <a:latin typeface="+mj-lt"/>
              <a:cs typeface="Andalus" pitchFamily="18" charset="-78"/>
            </a:endParaRPr>
          </a:p>
          <a:p>
            <a:r>
              <a:rPr lang="ru-RU" sz="3200" cap="small" dirty="0" smtClean="0">
                <a:latin typeface="+mj-lt"/>
                <a:cs typeface="Andalus" pitchFamily="18" charset="-78"/>
              </a:rPr>
              <a:t>которое </a:t>
            </a:r>
            <a:r>
              <a:rPr lang="ru-RU" sz="3200" cap="small" dirty="0">
                <a:latin typeface="+mj-lt"/>
                <a:cs typeface="Andalus" pitchFamily="18" charset="-78"/>
              </a:rPr>
              <a:t>зародилось </a:t>
            </a:r>
            <a:r>
              <a:rPr lang="ru-RU" sz="3200" cap="small" dirty="0" smtClean="0">
                <a:latin typeface="+mj-lt"/>
                <a:cs typeface="Andalus" pitchFamily="18" charset="-78"/>
              </a:rPr>
              <a:t>во </a:t>
            </a:r>
            <a:r>
              <a:rPr lang="ru-RU" sz="3200" cap="small" dirty="0">
                <a:solidFill>
                  <a:srgbClr val="0000CC"/>
                </a:solidFill>
                <a:latin typeface="+mj-lt"/>
                <a:cs typeface="Andalus" pitchFamily="18" charset="-78"/>
              </a:rPr>
              <a:t>Ф</a:t>
            </a:r>
            <a:r>
              <a:rPr lang="ru-RU" sz="3200" cap="small" dirty="0" smtClean="0">
                <a:solidFill>
                  <a:srgbClr val="0000CC"/>
                </a:solidFill>
                <a:latin typeface="+mj-lt"/>
                <a:cs typeface="Andalus" pitchFamily="18" charset="-78"/>
              </a:rPr>
              <a:t>ранции</a:t>
            </a:r>
            <a:r>
              <a:rPr lang="ru-RU" sz="3200" cap="small" dirty="0" smtClean="0">
                <a:latin typeface="+mj-lt"/>
                <a:cs typeface="Andalus" pitchFamily="18" charset="-78"/>
              </a:rPr>
              <a:t>.</a:t>
            </a:r>
          </a:p>
          <a:p>
            <a:r>
              <a:rPr lang="ru-RU" sz="3200" cap="small" dirty="0">
                <a:latin typeface="+mj-lt"/>
                <a:cs typeface="Andalus" pitchFamily="18" charset="-78"/>
              </a:rPr>
              <a:t> В своём творчестве он </a:t>
            </a:r>
            <a:r>
              <a:rPr lang="ru-RU" sz="3200" cap="small" dirty="0" smtClean="0">
                <a:latin typeface="+mj-lt"/>
                <a:cs typeface="Andalus" pitchFamily="18" charset="-78"/>
              </a:rPr>
              <a:t>воплотил</a:t>
            </a:r>
          </a:p>
          <a:p>
            <a:r>
              <a:rPr lang="ru-RU" sz="3200" cap="small" dirty="0" smtClean="0">
                <a:latin typeface="+mj-lt"/>
                <a:cs typeface="Andalus" pitchFamily="18" charset="-78"/>
              </a:rPr>
              <a:t> </a:t>
            </a:r>
            <a:r>
              <a:rPr lang="ru-RU" sz="3200" cap="small" dirty="0">
                <a:latin typeface="+mj-lt"/>
                <a:cs typeface="Andalus" pitchFamily="18" charset="-78"/>
              </a:rPr>
              <a:t>некоторые характерные черты </a:t>
            </a:r>
            <a:r>
              <a:rPr lang="ru-RU" sz="3200" cap="small" dirty="0" smtClean="0">
                <a:latin typeface="+mj-lt"/>
                <a:cs typeface="Andalus" pitchFamily="18" charset="-78"/>
              </a:rPr>
              <a:t>этого</a:t>
            </a:r>
          </a:p>
          <a:p>
            <a:r>
              <a:rPr lang="ru-RU" sz="3200" cap="small" dirty="0" smtClean="0">
                <a:latin typeface="+mj-lt"/>
                <a:cs typeface="Andalus" pitchFamily="18" charset="-78"/>
              </a:rPr>
              <a:t> </a:t>
            </a:r>
            <a:r>
              <a:rPr lang="ru-RU" sz="3200" cap="small" dirty="0">
                <a:latin typeface="+mj-lt"/>
                <a:cs typeface="Andalus" pitchFamily="18" charset="-78"/>
              </a:rPr>
              <a:t>направления, а именно: </a:t>
            </a:r>
            <a:r>
              <a:rPr lang="ru-RU" sz="3200" cap="small" dirty="0" smtClean="0">
                <a:latin typeface="+mj-lt"/>
                <a:cs typeface="Andalus" pitchFamily="18" charset="-78"/>
              </a:rPr>
              <a:t>стремление</a:t>
            </a:r>
          </a:p>
          <a:p>
            <a:r>
              <a:rPr lang="ru-RU" sz="3200" cap="small" dirty="0" smtClean="0">
                <a:latin typeface="+mj-lt"/>
                <a:cs typeface="Andalus" pitchFamily="18" charset="-78"/>
              </a:rPr>
              <a:t> </a:t>
            </a:r>
            <a:r>
              <a:rPr lang="ru-RU" sz="3200" cap="small" dirty="0">
                <a:latin typeface="+mj-lt"/>
                <a:cs typeface="Andalus" pitchFamily="18" charset="-78"/>
              </a:rPr>
              <a:t>передать ощущение от </a:t>
            </a:r>
            <a:r>
              <a:rPr lang="ru-RU" sz="3200" cap="small" dirty="0" smtClean="0">
                <a:latin typeface="+mj-lt"/>
                <a:cs typeface="Andalus" pitchFamily="18" charset="-78"/>
              </a:rPr>
              <a:t>мгновенного</a:t>
            </a:r>
          </a:p>
          <a:p>
            <a:r>
              <a:rPr lang="ru-RU" sz="3200" cap="small" dirty="0" smtClean="0">
                <a:latin typeface="+mj-lt"/>
                <a:cs typeface="Andalus" pitchFamily="18" charset="-78"/>
              </a:rPr>
              <a:t> </a:t>
            </a:r>
            <a:r>
              <a:rPr lang="ru-RU" sz="3200" cap="small" dirty="0">
                <a:latin typeface="+mj-lt"/>
                <a:cs typeface="Andalus" pitchFamily="18" charset="-78"/>
              </a:rPr>
              <a:t>состояния природы или человека</a:t>
            </a:r>
            <a:r>
              <a:rPr lang="ru-RU" sz="3200" cap="small" dirty="0" smtClean="0">
                <a:latin typeface="+mj-lt"/>
                <a:cs typeface="Andalus" pitchFamily="18" charset="-78"/>
              </a:rPr>
              <a:t>,</a:t>
            </a:r>
          </a:p>
          <a:p>
            <a:r>
              <a:rPr lang="ru-RU" sz="3200" cap="small" dirty="0" smtClean="0">
                <a:latin typeface="+mj-lt"/>
                <a:cs typeface="Andalus" pitchFamily="18" charset="-78"/>
              </a:rPr>
              <a:t> </a:t>
            </a:r>
            <a:r>
              <a:rPr lang="ru-RU" sz="3200" cap="small" dirty="0">
                <a:latin typeface="+mj-lt"/>
                <a:cs typeface="Andalus" pitchFamily="18" charset="-78"/>
              </a:rPr>
              <a:t>игру света и тени, и </a:t>
            </a:r>
            <a:r>
              <a:rPr lang="ru-RU" sz="3200" cap="small" dirty="0" smtClean="0">
                <a:latin typeface="+mj-lt"/>
                <a:cs typeface="Andalus" pitchFamily="18" charset="-78"/>
              </a:rPr>
              <a:t>жизнерадостное</a:t>
            </a:r>
          </a:p>
          <a:p>
            <a:r>
              <a:rPr lang="ru-RU" sz="3200" cap="small" dirty="0" smtClean="0">
                <a:latin typeface="+mj-lt"/>
                <a:cs typeface="Andalus" pitchFamily="18" charset="-78"/>
              </a:rPr>
              <a:t> </a:t>
            </a:r>
            <a:r>
              <a:rPr lang="ru-RU" sz="3200" cap="small" dirty="0">
                <a:latin typeface="+mj-lt"/>
                <a:cs typeface="Andalus" pitchFamily="18" charset="-78"/>
              </a:rPr>
              <a:t>восприятие жизни.</a:t>
            </a:r>
            <a:br>
              <a:rPr lang="ru-RU" sz="3200" cap="small" dirty="0">
                <a:latin typeface="+mj-lt"/>
                <a:cs typeface="Andalus" pitchFamily="18" charset="-78"/>
              </a:rPr>
            </a:br>
            <a:r>
              <a:rPr lang="ru-RU" sz="3200" cap="small" dirty="0">
                <a:latin typeface="+mj-lt"/>
                <a:cs typeface="Andalus" pitchFamily="18" charset="-78"/>
              </a:rPr>
              <a:t/>
            </a:r>
            <a:br>
              <a:rPr lang="ru-RU" sz="3200" cap="small" dirty="0">
                <a:latin typeface="+mj-lt"/>
                <a:cs typeface="Andalus" pitchFamily="18" charset="-78"/>
              </a:rPr>
            </a:br>
            <a:endParaRPr lang="ru-RU" sz="3200" dirty="0">
              <a:latin typeface="+mj-lt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89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1" y="8950"/>
            <a:ext cx="9166851" cy="6849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25" y="116632"/>
            <a:ext cx="929286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П</a:t>
            </a:r>
            <a:r>
              <a:rPr lang="ru-RU" sz="2800" dirty="0" smtClean="0"/>
              <a:t>алитра </a:t>
            </a:r>
            <a:r>
              <a:rPr lang="ru-RU" sz="2800" dirty="0"/>
              <a:t>художника была лаконична, он часто </a:t>
            </a:r>
            <a:r>
              <a:rPr lang="ru-RU" sz="2800" dirty="0" smtClean="0"/>
              <a:t>использовал</a:t>
            </a:r>
          </a:p>
          <a:p>
            <a:r>
              <a:rPr lang="ru-RU" sz="2800" dirty="0" smtClean="0"/>
              <a:t>серебристые </a:t>
            </a:r>
            <a:r>
              <a:rPr lang="ru-RU" sz="2800" dirty="0"/>
              <a:t>тона, придавая краскам воздушность, </a:t>
            </a:r>
            <a:endParaRPr lang="ru-RU" sz="2800" dirty="0" smtClean="0"/>
          </a:p>
          <a:p>
            <a:r>
              <a:rPr lang="ru-RU" sz="2800" dirty="0" smtClean="0"/>
              <a:t>создавая </a:t>
            </a:r>
            <a:r>
              <a:rPr lang="ru-RU" sz="2800" dirty="0"/>
              <a:t>цветовую гармонию, использовал </a:t>
            </a:r>
            <a:r>
              <a:rPr lang="ru-RU" sz="2800" dirty="0" smtClean="0"/>
              <a:t>технику</a:t>
            </a:r>
          </a:p>
          <a:p>
            <a:r>
              <a:rPr lang="ru-RU" sz="2800" dirty="0" smtClean="0"/>
              <a:t>сфумато </a:t>
            </a:r>
            <a:r>
              <a:rPr lang="ru-RU" sz="2800" dirty="0"/>
              <a:t>и писал с натуры.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5" y="2204864"/>
            <a:ext cx="4267200" cy="2838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76665" y="5291916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Зимой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40" y="2172505"/>
            <a:ext cx="4587111" cy="28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657097" y="5393317"/>
            <a:ext cx="3415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После дождя. Париж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1" y="8950"/>
            <a:ext cx="9166851" cy="6849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7102" y="188052"/>
            <a:ext cx="925638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Б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ольшинство</a:t>
            </a:r>
            <a:r>
              <a:rPr lang="ru-RU" sz="2000" dirty="0" smtClean="0"/>
              <a:t> портретов </a:t>
            </a:r>
            <a:r>
              <a:rPr lang="ru-RU" sz="2000" i="1" u="sng" dirty="0" smtClean="0"/>
              <a:t>Коровина</a:t>
            </a:r>
            <a:r>
              <a:rPr lang="ru-RU" sz="2000" dirty="0" smtClean="0"/>
              <a:t> отличаются </a:t>
            </a:r>
            <a:r>
              <a:rPr lang="ru-RU" sz="2000" dirty="0"/>
              <a:t>отсутствием </a:t>
            </a:r>
            <a:r>
              <a:rPr lang="ru-RU" sz="2000" dirty="0">
                <a:solidFill>
                  <a:srgbClr val="0000CC"/>
                </a:solidFill>
              </a:rPr>
              <a:t>психологизма</a:t>
            </a:r>
            <a:r>
              <a:rPr lang="ru-RU" sz="2000" dirty="0"/>
              <a:t>. Но есть </a:t>
            </a:r>
            <a:endParaRPr lang="ru-RU" sz="2000" dirty="0" smtClean="0"/>
          </a:p>
          <a:p>
            <a:r>
              <a:rPr lang="ru-RU" sz="2000" dirty="0" smtClean="0"/>
              <a:t>несколько </a:t>
            </a:r>
            <a:r>
              <a:rPr lang="ru-RU" sz="2000" dirty="0"/>
              <a:t>работ, которые можно причислить к шедеврам портретного </a:t>
            </a:r>
            <a:r>
              <a:rPr lang="ru-RU" sz="2000" dirty="0" smtClean="0"/>
              <a:t>искусства</a:t>
            </a:r>
            <a:r>
              <a:rPr lang="ru-RU" dirty="0"/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938"/>
            <a:ext cx="4087916" cy="33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0" r="20909"/>
          <a:stretch/>
        </p:blipFill>
        <p:spPr>
          <a:xfrm>
            <a:off x="4716016" y="1219475"/>
            <a:ext cx="3567185" cy="44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716016" y="5786605"/>
            <a:ext cx="3436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П</a:t>
            </a:r>
            <a:r>
              <a:rPr lang="ru-RU" sz="2400" i="1" dirty="0" smtClean="0">
                <a:solidFill>
                  <a:srgbClr val="FF0000"/>
                </a:solidFill>
              </a:rPr>
              <a:t>ортрет итальянского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>
                <a:solidFill>
                  <a:srgbClr val="FF0000"/>
                </a:solidFill>
              </a:rPr>
              <a:t>тенора </a:t>
            </a:r>
            <a:r>
              <a:rPr lang="ru-RU" sz="2400" i="1" dirty="0" err="1">
                <a:solidFill>
                  <a:srgbClr val="FF0000"/>
                </a:solidFill>
              </a:rPr>
              <a:t>Мазини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19" y="5323938"/>
            <a:ext cx="2677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П</a:t>
            </a:r>
            <a:r>
              <a:rPr lang="ru-RU" sz="2400" dirty="0" smtClean="0">
                <a:solidFill>
                  <a:srgbClr val="FF0000"/>
                </a:solidFill>
              </a:rPr>
              <a:t>ортрет </a:t>
            </a:r>
            <a:r>
              <a:rPr lang="ru-RU" sz="2400" dirty="0">
                <a:solidFill>
                  <a:srgbClr val="FF0000"/>
                </a:solidFill>
              </a:rPr>
              <a:t>Шаляпина</a:t>
            </a:r>
          </a:p>
        </p:txBody>
      </p:sp>
    </p:spTree>
    <p:extLst>
      <p:ext uri="{BB962C8B-B14F-4D97-AF65-F5344CB8AC3E}">
        <p14:creationId xmlns:p14="http://schemas.microsoft.com/office/powerpoint/2010/main" val="29189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1" y="8950"/>
            <a:ext cx="9166851" cy="6849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3145" y="0"/>
            <a:ext cx="927940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u="sng" dirty="0">
                <a:solidFill>
                  <a:srgbClr val="FF0000"/>
                </a:solidFill>
              </a:rPr>
              <a:t>К</a:t>
            </a:r>
            <a:r>
              <a:rPr lang="ru-RU" sz="2800" i="1" u="sng" dirty="0" smtClean="0"/>
              <a:t>оровин</a:t>
            </a:r>
            <a:r>
              <a:rPr lang="ru-RU" sz="2800" dirty="0" smtClean="0"/>
              <a:t> </a:t>
            </a:r>
            <a:r>
              <a:rPr lang="ru-RU" sz="2800" dirty="0"/>
              <a:t>работал и как театральный художник, занимался </a:t>
            </a:r>
            <a:endParaRPr lang="ru-RU" sz="2800" dirty="0" smtClean="0"/>
          </a:p>
          <a:p>
            <a:r>
              <a:rPr lang="ru-RU" sz="2800" dirty="0" smtClean="0"/>
              <a:t>оформлением </a:t>
            </a:r>
            <a:r>
              <a:rPr lang="ru-RU" sz="2800" dirty="0">
                <a:solidFill>
                  <a:srgbClr val="0000CC"/>
                </a:solidFill>
              </a:rPr>
              <a:t>Большого </a:t>
            </a:r>
            <a:r>
              <a:rPr lang="ru-RU" sz="2800" dirty="0" smtClean="0">
                <a:solidFill>
                  <a:srgbClr val="0000CC"/>
                </a:solidFill>
              </a:rPr>
              <a:t>театра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800" dirty="0" smtClean="0">
                <a:solidFill>
                  <a:srgbClr val="0000CC"/>
                </a:solidFill>
              </a:rPr>
              <a:t> Мариинского </a:t>
            </a:r>
            <a:r>
              <a:rPr lang="ru-RU" sz="2800" dirty="0">
                <a:solidFill>
                  <a:srgbClr val="0000CC"/>
                </a:solidFill>
              </a:rPr>
              <a:t>театра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smtClean="0"/>
              <a:t>театра </a:t>
            </a:r>
            <a:r>
              <a:rPr lang="ru-RU" sz="2800" dirty="0">
                <a:solidFill>
                  <a:srgbClr val="0000CC"/>
                </a:solidFill>
              </a:rPr>
              <a:t>Ла Скала </a:t>
            </a:r>
            <a:r>
              <a:rPr lang="ru-RU" sz="2800" dirty="0"/>
              <a:t>в Милане. С 1901 года Коровин являлся </a:t>
            </a:r>
            <a:endParaRPr lang="ru-RU" sz="2800" dirty="0" smtClean="0"/>
          </a:p>
          <a:p>
            <a:r>
              <a:rPr lang="ru-RU" sz="2800" dirty="0" smtClean="0"/>
              <a:t>преподавателем </a:t>
            </a:r>
            <a:r>
              <a:rPr lang="ru-RU" sz="2800" dirty="0"/>
              <a:t>в </a:t>
            </a:r>
            <a:r>
              <a:rPr lang="ru-RU" sz="2800" dirty="0">
                <a:solidFill>
                  <a:srgbClr val="0000CC"/>
                </a:solidFill>
              </a:rPr>
              <a:t>Московском училище живописи, </a:t>
            </a:r>
            <a:endParaRPr lang="ru-RU" sz="2800" dirty="0" smtClean="0">
              <a:solidFill>
                <a:srgbClr val="0000CC"/>
              </a:solidFill>
            </a:endParaRPr>
          </a:p>
          <a:p>
            <a:r>
              <a:rPr lang="ru-RU" sz="2800" dirty="0" smtClean="0">
                <a:solidFill>
                  <a:srgbClr val="0000CC"/>
                </a:solidFill>
              </a:rPr>
              <a:t>ваяния </a:t>
            </a:r>
            <a:r>
              <a:rPr lang="ru-RU" sz="2800" dirty="0">
                <a:solidFill>
                  <a:srgbClr val="0000CC"/>
                </a:solidFill>
              </a:rPr>
              <a:t>и зодчества</a:t>
            </a:r>
            <a:r>
              <a:rPr lang="ru-RU" sz="2800" dirty="0"/>
              <a:t>, где некогда делал первые шаги в </a:t>
            </a:r>
            <a:endParaRPr lang="ru-RU" sz="2800" dirty="0" smtClean="0"/>
          </a:p>
          <a:p>
            <a:r>
              <a:rPr lang="ru-RU" sz="2800" dirty="0" smtClean="0"/>
              <a:t>живописи</a:t>
            </a:r>
            <a:r>
              <a:rPr lang="ru-RU" sz="2800" dirty="0"/>
              <a:t>. Великий русский художник умер в </a:t>
            </a:r>
            <a:r>
              <a:rPr lang="ru-RU" sz="2800" dirty="0">
                <a:solidFill>
                  <a:srgbClr val="0000CC"/>
                </a:solidFill>
              </a:rPr>
              <a:t>Париже</a:t>
            </a:r>
            <a:r>
              <a:rPr lang="ru-RU" sz="2800" dirty="0"/>
              <a:t> в </a:t>
            </a:r>
            <a:endParaRPr lang="ru-RU" sz="2800" dirty="0" smtClean="0"/>
          </a:p>
          <a:p>
            <a:r>
              <a:rPr lang="ru-RU" sz="2800" dirty="0" smtClean="0"/>
              <a:t>1939 </a:t>
            </a:r>
            <a:r>
              <a:rPr lang="ru-RU" sz="2800" dirty="0"/>
              <a:t>году.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12001"/>
            <a:ext cx="2124000" cy="2941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74177"/>
            <a:ext cx="2628000" cy="3417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087833"/>
            <a:ext cx="2376000" cy="2987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89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359</Words>
  <Application>Microsoft Office PowerPoint</Application>
  <PresentationFormat>Экран (4:3)</PresentationFormat>
  <Paragraphs>98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юзер</dc:creator>
  <cp:lastModifiedBy>юзер</cp:lastModifiedBy>
  <cp:revision>14</cp:revision>
  <dcterms:created xsi:type="dcterms:W3CDTF">2018-10-14T14:42:14Z</dcterms:created>
  <dcterms:modified xsi:type="dcterms:W3CDTF">2018-10-14T17:26:16Z</dcterms:modified>
</cp:coreProperties>
</file>