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61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5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7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37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3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4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01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94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40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9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3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Прямоугольник с двумя скругленными противолежащими углами 7"/>
          <p:cNvGrpSpPr>
            <a:grpSpLocks/>
          </p:cNvGrpSpPr>
          <p:nvPr/>
        </p:nvGrpSpPr>
        <p:grpSpPr bwMode="auto">
          <a:xfrm>
            <a:off x="-60325" y="-60325"/>
            <a:ext cx="9344025" cy="6985000"/>
            <a:chOff x="-38" y="-38"/>
            <a:chExt cx="5886" cy="4400"/>
          </a:xfrm>
        </p:grpSpPr>
        <p:pic>
          <p:nvPicPr>
            <p:cNvPr id="1031" name="Прямоугольник с двумя скругленными противолежащими углами 7"/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38"/>
              <a:ext cx="5886" cy="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333" y="333"/>
              <a:ext cx="5139" cy="3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ru-RU" altLang="ru-RU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pic>
        <p:nvPicPr>
          <p:cNvPr id="1034" name="Рисунок 9" descr="98432840_oformlenie44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762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Рисунок 11" descr="jonathan_1.jpg"/>
          <p:cNvPicPr>
            <a:picLocks noChangeAspect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4784725"/>
            <a:ext cx="1390650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861048"/>
            <a:ext cx="4568552" cy="694928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Итоговый тест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86859" y="2505670"/>
            <a:ext cx="71994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Древняя Греция</a:t>
            </a:r>
            <a:endParaRPr lang="ru-RU" sz="7200" b="1" cap="all" dirty="0">
              <a:ln w="0"/>
              <a:solidFill>
                <a:schemeClr val="bg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5013176"/>
            <a:ext cx="3254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solidFill>
                  <a:schemeClr val="bg2">
                    <a:lumMod val="25000"/>
                  </a:schemeClr>
                </a:solidFill>
              </a:rPr>
              <a:t>Подготовила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учитель истории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МБОУ «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Мухтоловская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СОШ №1»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Шадрина Ольга Николаевна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35896" y="6213505"/>
            <a:ext cx="1296144" cy="383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2015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3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4111673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19" y="2060848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</a:t>
            </a:r>
            <a:r>
              <a:rPr lang="ru-RU" sz="2800" b="1" dirty="0" err="1">
                <a:solidFill>
                  <a:srgbClr val="9900CC"/>
                </a:solidFill>
              </a:rPr>
              <a:t>Эрехтейон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Кариатиды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</a:t>
            </a:r>
            <a:r>
              <a:rPr lang="ru-RU" sz="2800" b="1" dirty="0" smtClean="0">
                <a:solidFill>
                  <a:srgbClr val="9900CC"/>
                </a:solidFill>
              </a:rPr>
              <a:t>Парфенон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82530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Пропилеи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83568" y="491188"/>
            <a:ext cx="829549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dirty="0">
                <a:ln/>
                <a:solidFill>
                  <a:schemeClr val="bg2">
                    <a:lumMod val="25000"/>
                  </a:schemeClr>
                </a:solidFill>
              </a:rPr>
              <a:t>9. Какой храм города Афины посвящен богине Афине?</a:t>
            </a:r>
            <a:endParaRPr lang="ru-RU" sz="48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915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197" y="2060848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в </a:t>
            </a:r>
            <a:r>
              <a:rPr lang="ru-RU" sz="2800" b="1" dirty="0" smtClean="0">
                <a:solidFill>
                  <a:srgbClr val="9900CC"/>
                </a:solidFill>
              </a:rPr>
              <a:t>Афинах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в Спарте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в Пергаме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51197" y="2052435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в Александрии Египетской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18749" y="548680"/>
            <a:ext cx="806489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/>
                <a:solidFill>
                  <a:schemeClr val="bg2">
                    <a:lumMod val="25000"/>
                  </a:schemeClr>
                </a:solidFill>
              </a:rPr>
              <a:t>10. В каком городе Средиземноморья находилась крупнейшая библиотека, насчитывающая до 700 тысяч папирусных свитков?</a:t>
            </a:r>
          </a:p>
        </p:txBody>
      </p:sp>
    </p:spTree>
    <p:extLst>
      <p:ext uri="{BB962C8B-B14F-4D97-AF65-F5344CB8AC3E}">
        <p14:creationId xmlns:p14="http://schemas.microsoft.com/office/powerpoint/2010/main" val="93815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2061992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888" y="2037912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9752" y="2037912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Софокл	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Гомер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Аристофан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79797" y="2061992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Эсхил</a:t>
            </a:r>
            <a:r>
              <a:rPr lang="en-US" sz="2800" b="1" dirty="0">
                <a:solidFill>
                  <a:srgbClr val="9900CC"/>
                </a:solidFill>
              </a:rPr>
              <a:t>	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11. Автор трагедии «Антигона»: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32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12. Расположите события в хронологической последовательности: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3608" y="2348880"/>
            <a:ext cx="3190742" cy="70788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А) Смерть Александра Македонского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5824" y="3284984"/>
            <a:ext cx="3190742" cy="67710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Б) Марафонская </a:t>
            </a:r>
            <a:r>
              <a:rPr lang="ru-RU" sz="2000" b="1" dirty="0" smtClean="0">
                <a:solidFill>
                  <a:srgbClr val="9900CC"/>
                </a:solidFill>
              </a:rPr>
              <a:t>битва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4293096"/>
            <a:ext cx="3190742" cy="67710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В) Битва при </a:t>
            </a:r>
            <a:r>
              <a:rPr lang="ru-RU" sz="2000" b="1" dirty="0" err="1" smtClean="0">
                <a:solidFill>
                  <a:srgbClr val="9900CC"/>
                </a:solidFill>
              </a:rPr>
              <a:t>Гавгамелах</a:t>
            </a:r>
            <a:endParaRPr lang="ru-RU" sz="2000" b="1" dirty="0" smtClean="0">
              <a:solidFill>
                <a:srgbClr val="9900CC"/>
              </a:solidFill>
            </a:endParaRPr>
          </a:p>
          <a:p>
            <a:endParaRPr lang="ru-RU" dirty="0">
              <a:solidFill>
                <a:srgbClr val="99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5157192"/>
            <a:ext cx="3190742" cy="677108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Г) Троянская </a:t>
            </a:r>
            <a:r>
              <a:rPr lang="ru-RU" sz="2000" b="1" dirty="0" smtClean="0">
                <a:solidFill>
                  <a:srgbClr val="9900CC"/>
                </a:solidFill>
              </a:rPr>
              <a:t>война</a:t>
            </a:r>
          </a:p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652120" y="2348880"/>
            <a:ext cx="1440160" cy="7078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АБВГ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52120" y="3269595"/>
            <a:ext cx="1440160" cy="7078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АВГБ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52120" y="5157192"/>
            <a:ext cx="1440160" cy="7078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БГАВ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652120" y="4262318"/>
            <a:ext cx="1440160" cy="70788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ГБВА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9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13. Установите соответствие между термином и определением: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4350" y="2205844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900CC"/>
                </a:solidFill>
              </a:rPr>
              <a:t>1)власть лучших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4350" y="2913730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2) возвышенное, укрепленное место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4350" y="3620348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3) район гончарных мастерских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4350" y="4343406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4) совет </a:t>
            </a:r>
            <a:r>
              <a:rPr lang="ru-RU" sz="2000" b="1" dirty="0" smtClean="0">
                <a:solidFill>
                  <a:srgbClr val="9900CC"/>
                </a:solidFill>
              </a:rPr>
              <a:t>знати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4350" y="5139677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5) главная </a:t>
            </a:r>
            <a:r>
              <a:rPr lang="ru-RU" sz="2000" b="1" dirty="0" smtClean="0">
                <a:solidFill>
                  <a:srgbClr val="9900CC"/>
                </a:solidFill>
              </a:rPr>
              <a:t>площадь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82285" y="3113786"/>
            <a:ext cx="2592288" cy="122962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>
                <a:solidFill>
                  <a:srgbClr val="FFC000"/>
                </a:solidFill>
              </a:rPr>
              <a:t>А) Ареопаг</a:t>
            </a:r>
          </a:p>
        </p:txBody>
      </p:sp>
    </p:spTree>
    <p:extLst>
      <p:ext uri="{BB962C8B-B14F-4D97-AF65-F5344CB8AC3E}">
        <p14:creationId xmlns:p14="http://schemas.microsoft.com/office/powerpoint/2010/main" val="22547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chemeClr val="bg2">
                    <a:lumMod val="25000"/>
                  </a:schemeClr>
                </a:solidFill>
              </a:rPr>
              <a:t>14.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Установите соответствие между термином и определением: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4350" y="2205844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900CC"/>
                </a:solidFill>
              </a:rPr>
              <a:t>1)власть лучших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4350" y="2913730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2) возвышенное, укрепленное место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4350" y="3620348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3) район гончарных мастерских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4350" y="4343406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4) совет </a:t>
            </a:r>
            <a:r>
              <a:rPr lang="ru-RU" sz="2000" b="1" dirty="0" smtClean="0">
                <a:solidFill>
                  <a:srgbClr val="9900CC"/>
                </a:solidFill>
              </a:rPr>
              <a:t>знати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4350" y="5139677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5) главная </a:t>
            </a:r>
            <a:r>
              <a:rPr lang="ru-RU" sz="2000" b="1" dirty="0" smtClean="0">
                <a:solidFill>
                  <a:srgbClr val="9900CC"/>
                </a:solidFill>
              </a:rPr>
              <a:t>площадь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03203" y="3113786"/>
            <a:ext cx="2592288" cy="122962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>
                <a:solidFill>
                  <a:srgbClr val="FFC000"/>
                </a:solidFill>
              </a:rPr>
              <a:t>Б) Агора</a:t>
            </a:r>
          </a:p>
        </p:txBody>
      </p:sp>
    </p:spTree>
    <p:extLst>
      <p:ext uri="{BB962C8B-B14F-4D97-AF65-F5344CB8AC3E}">
        <p14:creationId xmlns:p14="http://schemas.microsoft.com/office/powerpoint/2010/main" val="171703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6C1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chemeClr val="bg2">
                    <a:lumMod val="25000"/>
                  </a:schemeClr>
                </a:solidFill>
              </a:rPr>
              <a:t>15.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Установите соответствие между термином и определением: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4350" y="2205844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900CC"/>
                </a:solidFill>
              </a:rPr>
              <a:t>1)власть лучших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4350" y="2913730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2) возвышенное, укрепленное место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4350" y="3620348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3) район гончарных мастерских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4350" y="4343406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4) совет </a:t>
            </a:r>
            <a:r>
              <a:rPr lang="ru-RU" sz="2000" b="1" dirty="0" smtClean="0">
                <a:solidFill>
                  <a:srgbClr val="9900CC"/>
                </a:solidFill>
              </a:rPr>
              <a:t>знати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4350" y="5139677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5) главная </a:t>
            </a:r>
            <a:r>
              <a:rPr lang="ru-RU" sz="2000" b="1" dirty="0" smtClean="0">
                <a:solidFill>
                  <a:srgbClr val="9900CC"/>
                </a:solidFill>
              </a:rPr>
              <a:t>площадь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9552" y="3105565"/>
            <a:ext cx="3240360" cy="1429676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rgbClr val="FFC000"/>
                </a:solidFill>
              </a:rPr>
              <a:t>В) Аристократия</a:t>
            </a:r>
          </a:p>
        </p:txBody>
      </p:sp>
    </p:spTree>
    <p:extLst>
      <p:ext uri="{BB962C8B-B14F-4D97-AF65-F5344CB8AC3E}">
        <p14:creationId xmlns:p14="http://schemas.microsoft.com/office/powerpoint/2010/main" val="127076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chemeClr val="bg2">
                    <a:lumMod val="25000"/>
                  </a:schemeClr>
                </a:solidFill>
              </a:rPr>
              <a:t>16.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Установите соответствие между термином и определением: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4350" y="2205844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900CC"/>
                </a:solidFill>
              </a:rPr>
              <a:t>1)власть лучших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4350" y="2913730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2) возвышенное, укрепленное место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4350" y="3620348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3) район гончарных мастерских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4350" y="4343406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4) совет </a:t>
            </a:r>
            <a:r>
              <a:rPr lang="ru-RU" sz="2000" b="1" dirty="0" smtClean="0">
                <a:solidFill>
                  <a:srgbClr val="9900CC"/>
                </a:solidFill>
              </a:rPr>
              <a:t>знати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4350" y="5139677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5) главная </a:t>
            </a:r>
            <a:r>
              <a:rPr lang="ru-RU" sz="2000" b="1" dirty="0" smtClean="0">
                <a:solidFill>
                  <a:srgbClr val="9900CC"/>
                </a:solidFill>
              </a:rPr>
              <a:t>площадь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55239" y="3113786"/>
            <a:ext cx="2592288" cy="122962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>
                <a:solidFill>
                  <a:srgbClr val="FFC000"/>
                </a:solidFill>
              </a:rPr>
              <a:t>Г) Акрополь</a:t>
            </a:r>
          </a:p>
        </p:txBody>
      </p:sp>
    </p:spTree>
    <p:extLst>
      <p:ext uri="{BB962C8B-B14F-4D97-AF65-F5344CB8AC3E}">
        <p14:creationId xmlns:p14="http://schemas.microsoft.com/office/powerpoint/2010/main" val="218291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777651"/>
            <a:ext cx="8064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chemeClr val="bg2">
                    <a:lumMod val="25000"/>
                  </a:schemeClr>
                </a:solidFill>
              </a:rPr>
              <a:t>17.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Установите соответствие между термином и определением: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4350" y="2205844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900CC"/>
                </a:solidFill>
              </a:rPr>
              <a:t>1)власть лучших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4350" y="2913730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2) возвышенное, укрепленное место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4350" y="3620348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3) район гончарных мастерских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4350" y="4343406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4) совет </a:t>
            </a:r>
            <a:r>
              <a:rPr lang="ru-RU" sz="2000" b="1" dirty="0" smtClean="0">
                <a:solidFill>
                  <a:srgbClr val="9900CC"/>
                </a:solidFill>
              </a:rPr>
              <a:t>знати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4350" y="5139677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5) главная </a:t>
            </a:r>
            <a:r>
              <a:rPr lang="ru-RU" sz="2000" b="1" dirty="0" smtClean="0">
                <a:solidFill>
                  <a:srgbClr val="9900CC"/>
                </a:solidFill>
              </a:rPr>
              <a:t>площадь</a:t>
            </a:r>
            <a:endParaRPr lang="ru-RU" sz="2000" b="1" dirty="0">
              <a:solidFill>
                <a:srgbClr val="9900CC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89286" y="3113786"/>
            <a:ext cx="2592288" cy="1229620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>
                <a:solidFill>
                  <a:srgbClr val="FFC000"/>
                </a:solidFill>
              </a:rPr>
              <a:t>Д) </a:t>
            </a:r>
            <a:r>
              <a:rPr lang="ru-RU" sz="3600" b="1" dirty="0" smtClean="0">
                <a:solidFill>
                  <a:srgbClr val="FFC000"/>
                </a:solidFill>
              </a:rPr>
              <a:t>Керамик</a:t>
            </a:r>
            <a:endParaRPr lang="ru-RU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15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1698" y="451518"/>
            <a:ext cx="80648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chemeClr val="bg2">
                    <a:lumMod val="25000"/>
                  </a:schemeClr>
                </a:solidFill>
              </a:rPr>
              <a:t>18. </a:t>
            </a:r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Установите соответствие между исторической личностью и его деятельностью::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50962" y="2413317"/>
            <a:ext cx="4442106" cy="70788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1) участник </a:t>
            </a:r>
            <a:r>
              <a:rPr lang="ru-RU" sz="2000" b="1" dirty="0" err="1">
                <a:solidFill>
                  <a:srgbClr val="9900CC"/>
                </a:solidFill>
              </a:rPr>
              <a:t>Фермопильского</a:t>
            </a:r>
            <a:r>
              <a:rPr lang="ru-RU" sz="2000" b="1" dirty="0">
                <a:solidFill>
                  <a:srgbClr val="9900CC"/>
                </a:solidFill>
              </a:rPr>
              <a:t> сражения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34350" y="3399668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2) царь Персии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4350" y="4162542"/>
            <a:ext cx="4442106" cy="70788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3) ученый, воспитатель Александра Македонского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34350" y="5190550"/>
            <a:ext cx="4442106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9900CC"/>
                </a:solidFill>
              </a:rPr>
              <a:t>4) царь Македонии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26604" y="2412921"/>
            <a:ext cx="2592288" cy="706618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FFC000"/>
                </a:solidFill>
              </a:rPr>
              <a:t>А) Аристотель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604" y="3246414"/>
            <a:ext cx="2592288" cy="706618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FFC000"/>
                </a:solidFill>
              </a:rPr>
              <a:t>Б) Филипп </a:t>
            </a:r>
            <a:r>
              <a:rPr lang="en-US" sz="2800" b="1" dirty="0">
                <a:solidFill>
                  <a:srgbClr val="FFC000"/>
                </a:solidFill>
              </a:rPr>
              <a:t>II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3477" y="4162542"/>
            <a:ext cx="2592288" cy="706618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FFC000"/>
                </a:solidFill>
              </a:rPr>
              <a:t>В) Дарий </a:t>
            </a:r>
            <a:r>
              <a:rPr lang="en-US" sz="2800" b="1" dirty="0">
                <a:solidFill>
                  <a:srgbClr val="FFC000"/>
                </a:solidFill>
              </a:rPr>
              <a:t>III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26604" y="5069215"/>
            <a:ext cx="2592288" cy="706618"/>
          </a:xfrm>
          <a:prstGeom prst="rect">
            <a:avLst/>
          </a:prstGeom>
          <a:solidFill>
            <a:srgbClr val="99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FFC000"/>
                </a:solidFill>
              </a:rPr>
              <a:t>Г) царь Леонид</a:t>
            </a:r>
            <a:endParaRPr lang="ru-RU" sz="3600" b="1" dirty="0">
              <a:solidFill>
                <a:srgbClr val="FFC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318892" y="2766230"/>
            <a:ext cx="915458" cy="1814898"/>
          </a:xfrm>
          <a:prstGeom prst="straightConnector1">
            <a:avLst/>
          </a:prstGeom>
          <a:ln>
            <a:solidFill>
              <a:srgbClr val="9900CC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>
            <a:off x="3318892" y="3799778"/>
            <a:ext cx="915458" cy="1590827"/>
          </a:xfrm>
          <a:prstGeom prst="straightConnector1">
            <a:avLst/>
          </a:prstGeom>
          <a:ln>
            <a:solidFill>
              <a:srgbClr val="9900CC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318892" y="3599723"/>
            <a:ext cx="915458" cy="995468"/>
          </a:xfrm>
          <a:prstGeom prst="straightConnector1">
            <a:avLst/>
          </a:prstGeom>
          <a:ln>
            <a:solidFill>
              <a:srgbClr val="9900CC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318892" y="2767260"/>
            <a:ext cx="915458" cy="2655264"/>
          </a:xfrm>
          <a:prstGeom prst="straightConnector1">
            <a:avLst/>
          </a:prstGeom>
          <a:ln>
            <a:solidFill>
              <a:srgbClr val="9900CC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1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4111673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19" y="2060848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Ионическое море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Красное море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Эгейское море</a:t>
            </a:r>
            <a:r>
              <a:rPr lang="ru-RU" dirty="0"/>
              <a:t>	</a:t>
            </a:r>
          </a:p>
        </p:txBody>
      </p:sp>
      <p:sp>
        <p:nvSpPr>
          <p:cNvPr id="14" name="4"/>
          <p:cNvSpPr/>
          <p:nvPr/>
        </p:nvSpPr>
        <p:spPr>
          <a:xfrm>
            <a:off x="4982530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Средиземное море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306522"/>
            <a:ext cx="829549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bg2">
                    <a:lumMod val="25000"/>
                  </a:schemeClr>
                </a:solidFill>
              </a:rPr>
              <a:t>1. На востоке Грецию омывает:</a:t>
            </a:r>
            <a:endParaRPr lang="ru-RU" sz="5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424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2061992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888" y="2037912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9752" y="2037912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Аристотель и Филипп II	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Перикл и Солон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Дарий I и Александр Македонский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79797" y="2061992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Гомер и Фидий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404664"/>
            <a:ext cx="80648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15. Кто из ниже перечисленных исторических личностей были современниками?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6117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8229600" cy="1143000"/>
          </a:xfr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sz="6000" b="1" dirty="0" smtClean="0">
                <a:solidFill>
                  <a:srgbClr val="9900CC"/>
                </a:solidFill>
              </a:rPr>
              <a:t>Молодцы!!!</a:t>
            </a:r>
            <a:endParaRPr lang="ru-RU" sz="60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4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197" y="2060848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9900CC"/>
                </a:solidFill>
              </a:rPr>
              <a:t>А) </a:t>
            </a:r>
            <a:r>
              <a:rPr lang="ru-RU" sz="2400" b="1" dirty="0" err="1">
                <a:solidFill>
                  <a:srgbClr val="9900CC"/>
                </a:solidFill>
              </a:rPr>
              <a:t>Фермопильский</a:t>
            </a:r>
            <a:r>
              <a:rPr lang="ru-RU" sz="2400" b="1" dirty="0">
                <a:solidFill>
                  <a:srgbClr val="9900CC"/>
                </a:solidFill>
              </a:rPr>
              <a:t> </a:t>
            </a:r>
            <a:r>
              <a:rPr lang="ru-RU" sz="2800" b="1" dirty="0">
                <a:solidFill>
                  <a:srgbClr val="9900CC"/>
                </a:solidFill>
              </a:rPr>
              <a:t>проход	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Пролив </a:t>
            </a:r>
            <a:r>
              <a:rPr lang="ru-RU" sz="2800" b="1" dirty="0" err="1">
                <a:solidFill>
                  <a:srgbClr val="9900CC"/>
                </a:solidFill>
              </a:rPr>
              <a:t>Геллеспонт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Коринфский залив	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51197" y="2052435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Коринфский перешеек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404664"/>
            <a:ext cx="768756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/>
                <a:solidFill>
                  <a:schemeClr val="bg2">
                    <a:lumMod val="25000"/>
                  </a:schemeClr>
                </a:solidFill>
              </a:rPr>
              <a:t>2. Среднюю Грецию с Южной Грецией соединяет:</a:t>
            </a:r>
            <a:endParaRPr lang="ru-RU" sz="4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229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197" y="2060848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Перикл	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</a:t>
            </a:r>
            <a:r>
              <a:rPr lang="ru-RU" sz="2800" b="1" dirty="0" err="1">
                <a:solidFill>
                  <a:srgbClr val="9900CC"/>
                </a:solidFill>
              </a:rPr>
              <a:t>Драконт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</a:t>
            </a:r>
            <a:r>
              <a:rPr lang="ru-RU" sz="2800" b="1" dirty="0" err="1">
                <a:solidFill>
                  <a:srgbClr val="9900CC"/>
                </a:solidFill>
              </a:rPr>
              <a:t>Фемистокл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51197" y="2052435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Солон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404664"/>
            <a:ext cx="768756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/>
                <a:solidFill>
                  <a:schemeClr val="bg2">
                    <a:lumMod val="25000"/>
                  </a:schemeClr>
                </a:solidFill>
              </a:rPr>
              <a:t>3. Архонт, заложивший основы демократии в Афинах:</a:t>
            </a:r>
            <a:endParaRPr lang="ru-RU" sz="4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927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2061992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888" y="2037912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9752" y="2037912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Ксеркс	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Дарий </a:t>
            </a:r>
            <a:r>
              <a:rPr lang="en-US" sz="2800" b="1" dirty="0">
                <a:solidFill>
                  <a:srgbClr val="9900CC"/>
                </a:solidFill>
              </a:rPr>
              <a:t>III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Кир Великий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79797" y="2061992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Дарий </a:t>
            </a:r>
            <a:r>
              <a:rPr lang="en-US" sz="2800" b="1" dirty="0">
                <a:solidFill>
                  <a:srgbClr val="9900CC"/>
                </a:solidFill>
              </a:rPr>
              <a:t>I	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404664"/>
            <a:ext cx="80648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/>
                <a:solidFill>
                  <a:schemeClr val="bg2">
                    <a:lumMod val="25000"/>
                  </a:schemeClr>
                </a:solidFill>
              </a:rPr>
              <a:t>4. Персидский царь, который  возглавил второй поход против Греции в 480 г. до н.э.:</a:t>
            </a:r>
            <a:endParaRPr lang="ru-RU" sz="36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215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4111673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19" y="2060848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на севере Балканского полуострова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на острове </a:t>
            </a:r>
            <a:r>
              <a:rPr lang="ru-RU" sz="2800" b="1" dirty="0" err="1">
                <a:solidFill>
                  <a:srgbClr val="9900CC"/>
                </a:solidFill>
              </a:rPr>
              <a:t>Фарос</a:t>
            </a:r>
            <a:endParaRPr lang="ru-RU" sz="2800" b="1" dirty="0">
              <a:solidFill>
                <a:srgbClr val="9900CC"/>
              </a:solidFill>
            </a:endParaRP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в </a:t>
            </a:r>
            <a:r>
              <a:rPr lang="ru-RU" sz="2800" b="1" dirty="0" err="1">
                <a:solidFill>
                  <a:srgbClr val="9900CC"/>
                </a:solidFill>
              </a:rPr>
              <a:t>Лаконии</a:t>
            </a:r>
            <a:r>
              <a:rPr lang="ru-RU" dirty="0"/>
              <a:t>	</a:t>
            </a:r>
          </a:p>
        </p:txBody>
      </p:sp>
      <p:sp>
        <p:nvSpPr>
          <p:cNvPr id="14" name="4"/>
          <p:cNvSpPr/>
          <p:nvPr/>
        </p:nvSpPr>
        <p:spPr>
          <a:xfrm>
            <a:off x="4982530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в Аттике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6397" y="764704"/>
            <a:ext cx="82954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bg2">
                    <a:lumMod val="25000"/>
                  </a:schemeClr>
                </a:solidFill>
              </a:rPr>
              <a:t>5. Где находится Спарта?</a:t>
            </a:r>
            <a:endParaRPr lang="ru-RU" sz="5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317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197" y="2060848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А) вино</a:t>
            </a:r>
            <a:r>
              <a:rPr lang="ru-RU" sz="2800" b="1" dirty="0">
                <a:solidFill>
                  <a:srgbClr val="9900CC"/>
                </a:solidFill>
              </a:rPr>
              <a:t>	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Г) оливковое масло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В) оружие</a:t>
            </a:r>
            <a:r>
              <a:rPr lang="ru-RU" sz="2800" b="1" dirty="0">
                <a:solidFill>
                  <a:srgbClr val="9900CC"/>
                </a:solidFill>
              </a:rPr>
              <a:t>	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51197" y="2052435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Б) пшеницу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404664"/>
            <a:ext cx="768756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/>
                <a:solidFill>
                  <a:schemeClr val="bg2">
                    <a:lumMod val="25000"/>
                  </a:schemeClr>
                </a:solidFill>
              </a:rPr>
              <a:t>6. Что ввозили торговцы в Грецию из других стран?</a:t>
            </a:r>
            <a:endParaRPr lang="ru-RU" sz="4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120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333" y="4111673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197" y="2067547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16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А) Эсхил</a:t>
            </a:r>
            <a:r>
              <a:rPr lang="ru-RU" sz="2800" b="1" dirty="0">
                <a:solidFill>
                  <a:srgbClr val="9900CC"/>
                </a:solidFill>
              </a:rPr>
              <a:t>	</a:t>
            </a:r>
          </a:p>
        </p:txBody>
      </p:sp>
      <p:sp>
        <p:nvSpPr>
          <p:cNvPr id="12" name="8"/>
          <p:cNvSpPr/>
          <p:nvPr/>
        </p:nvSpPr>
        <p:spPr>
          <a:xfrm>
            <a:off x="4951197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Г) Гомер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В) Геродот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51197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9900CC"/>
                </a:solidFill>
              </a:rPr>
              <a:t>Б) Софокл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789384"/>
            <a:ext cx="768756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/>
                <a:solidFill>
                  <a:schemeClr val="bg2">
                    <a:lumMod val="25000"/>
                  </a:schemeClr>
                </a:solidFill>
              </a:rPr>
              <a:t>7. Автор поэмы «Одиссея»:</a:t>
            </a:r>
            <a:endParaRPr lang="ru-RU" sz="4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064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2060848"/>
            <a:ext cx="2880320" cy="1800200"/>
          </a:xfrm>
          <a:prstGeom prst="rect">
            <a:avLst/>
          </a:prstGeom>
        </p:spPr>
      </p:pic>
      <p:pic>
        <p:nvPicPr>
          <p:cNvPr id="7" name="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2074645"/>
            <a:ext cx="2880320" cy="1800200"/>
          </a:xfrm>
          <a:prstGeom prst="rect">
            <a:avLst/>
          </a:prstGeom>
        </p:spPr>
      </p:pic>
      <p:pic>
        <p:nvPicPr>
          <p:cNvPr id="8" name="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55" y="4111673"/>
            <a:ext cx="2880320" cy="1800200"/>
          </a:xfrm>
          <a:prstGeom prst="rect">
            <a:avLst/>
          </a:prstGeom>
        </p:spPr>
      </p:pic>
      <p:pic>
        <p:nvPicPr>
          <p:cNvPr id="9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8" y="4111673"/>
            <a:ext cx="2880320" cy="1800200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4234350" y="6110064"/>
            <a:ext cx="899592" cy="6313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2"/>
          <p:cNvSpPr/>
          <p:nvPr/>
        </p:nvSpPr>
        <p:spPr>
          <a:xfrm>
            <a:off x="1544098" y="2060848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А) Аид</a:t>
            </a:r>
          </a:p>
        </p:txBody>
      </p:sp>
      <p:sp>
        <p:nvSpPr>
          <p:cNvPr id="12" name="8"/>
          <p:cNvSpPr/>
          <p:nvPr/>
        </p:nvSpPr>
        <p:spPr>
          <a:xfrm>
            <a:off x="4981619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Г) Арес</a:t>
            </a:r>
          </a:p>
        </p:txBody>
      </p:sp>
      <p:sp>
        <p:nvSpPr>
          <p:cNvPr id="13" name="6"/>
          <p:cNvSpPr/>
          <p:nvPr/>
        </p:nvSpPr>
        <p:spPr>
          <a:xfrm>
            <a:off x="1544098" y="4111673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В) Посейдон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4981619" y="2054899"/>
            <a:ext cx="2870048" cy="1800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9900CC"/>
                </a:solidFill>
              </a:rPr>
              <a:t>Б) Зевс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6397" y="628095"/>
            <a:ext cx="82954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/>
                <a:solidFill>
                  <a:schemeClr val="bg2">
                    <a:lumMod val="25000"/>
                  </a:schemeClr>
                </a:solidFill>
              </a:rPr>
              <a:t>8. Главный бог у древних греков, покровитель богов и людей?</a:t>
            </a:r>
            <a:endParaRPr lang="ru-RU" sz="4400" b="1" cap="none" spc="0" dirty="0">
              <a:ln/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855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Презентация1 (2) (PPTminimizer)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 (2) (PPTminimizer)</Template>
  <TotalTime>437</TotalTime>
  <Words>567</Words>
  <Application>Microsoft Office PowerPoint</Application>
  <PresentationFormat>Экран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Презентация1 (2) (PPTminimizer)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31</cp:revision>
  <dcterms:modified xsi:type="dcterms:W3CDTF">2015-12-17T16:08:17Z</dcterms:modified>
</cp:coreProperties>
</file>