
<file path=[Content_Types].xml><?xml version="1.0" encoding="utf-8"?>
<Types xmlns="http://schemas.openxmlformats.org/package/2006/content-types">
  <Default Extension="bin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519"/>
    <a:srgbClr val="2D8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2" autoAdjust="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A2A2A87-C670-4568-88C2-459F5A0E833A}" type="datetimeFigureOut">
              <a:rPr lang="ru-RU" smtClean="0"/>
              <a:pPr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24.08.2017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split orient="vert" dir="in"/>
    <p:sndAc>
      <p:stSnd>
        <p:snd r:embed="rId1" name="levelup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611779"/>
            <a:ext cx="7633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kern="1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© </a:t>
            </a:r>
            <a:r>
              <a:rPr lang="en-US" sz="1000" b="1" kern="12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lexandra Zeferino One" pitchFamily="66" charset="0"/>
                <a:ea typeface="+mn-ea"/>
                <a:cs typeface="+mn-cs"/>
              </a:rPr>
              <a:t>FokinaLidia</a:t>
            </a:r>
            <a:endParaRPr lang="ru-RU" sz="1000" b="1" kern="1200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exandra Zeferino One" pitchFamily="66" charset="0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3351" y="253435"/>
            <a:ext cx="8129129" cy="6351131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F0"/>
              </a:solidFill>
            </a:endParaRPr>
          </a:p>
        </p:txBody>
      </p:sp>
      <p:pic>
        <p:nvPicPr>
          <p:cNvPr id="1032" name="Picture 8" descr="http://nachalo4ka.ru/wp-content/uploads/2014/08/ugolki-1050x1200.png"/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179397" y="56851"/>
            <a:ext cx="1843759" cy="14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http://nachalo4ka.ru/wp-content/uploads/2014/08/ugolki-1050x1200.png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7556" y="2708920"/>
            <a:ext cx="1549896" cy="14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http://nachalo4ka.ru/wp-content/uploads/2014/08/ugolki-1050x1200.png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7556" y="476672"/>
            <a:ext cx="1549896" cy="14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http://nachalo4ka.ru/wp-content/uploads/2014/08/ugolki-1050x1200.png"/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7556" y="4941168"/>
            <a:ext cx="1549896" cy="1445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9" r:id="rId1"/>
    <p:sldLayoutId id="2147484100" r:id="rId2"/>
    <p:sldLayoutId id="2147484101" r:id="rId3"/>
    <p:sldLayoutId id="2147484102" r:id="rId4"/>
    <p:sldLayoutId id="2147484103" r:id="rId5"/>
    <p:sldLayoutId id="2147484104" r:id="rId6"/>
    <p:sldLayoutId id="2147484105" r:id="rId7"/>
    <p:sldLayoutId id="2147484106" r:id="rId8"/>
    <p:sldLayoutId id="2147484107" r:id="rId9"/>
    <p:sldLayoutId id="2147484108" r:id="rId10"/>
    <p:sldLayoutId id="2147484109" r:id="rId11"/>
  </p:sldLayoutIdLst>
  <p:transition>
    <p:split orient="vert" dir="in"/>
    <p:sndAc>
      <p:stSnd>
        <p:snd r:embed="rId13" name="levelup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94C600"/>
                </a:solidFill>
                <a:latin typeface="Century Gothic"/>
              </a:rPr>
              <a:t>Вводный урок. Живое Средневековье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Урок истории в 6 классе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Учитель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: Шадрина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О.Н</a:t>
            </a:r>
          </a:p>
          <a:p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МБОУ «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</a:rPr>
              <a:t>Мухтоловская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 СОШ №1»</a:t>
            </a:r>
          </a:p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2017 г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44482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10952"/>
          </a:xfrm>
        </p:spPr>
        <p:txBody>
          <a:bodyPr/>
          <a:lstStyle/>
          <a:p>
            <a:r>
              <a:rPr lang="ru-RU" dirty="0"/>
              <a:t>Запишем: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Средневековье </a:t>
            </a:r>
            <a:r>
              <a:rPr lang="ru-RU" b="1" dirty="0">
                <a:solidFill>
                  <a:srgbClr val="7030A0"/>
                </a:solidFill>
              </a:rPr>
              <a:t>(Средние века) </a:t>
            </a:r>
            <a:r>
              <a:rPr lang="ru-RU" dirty="0"/>
              <a:t>- эпоха в истории человечества между древним миром и новым временем - длилась примерно 11 столетий, от падения Западной Римской империи до Великих географических открытий, с V по XV вв.</a:t>
            </a:r>
          </a:p>
          <a:p>
            <a:pPr marL="0" indent="0">
              <a:buNone/>
            </a:pPr>
            <a:r>
              <a:rPr lang="ru-RU" dirty="0">
                <a:solidFill>
                  <a:srgbClr val="7030A0"/>
                </a:solidFill>
              </a:rPr>
              <a:t>Средние века делятся на </a:t>
            </a:r>
            <a:r>
              <a:rPr lang="ru-RU" dirty="0" smtClean="0">
                <a:solidFill>
                  <a:srgbClr val="7030A0"/>
                </a:solidFill>
              </a:rPr>
              <a:t>3 периода: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Раннее </a:t>
            </a:r>
            <a:r>
              <a:rPr lang="ru-RU" dirty="0"/>
              <a:t>– с 5 по 11 века, </a:t>
            </a:r>
            <a:endParaRPr lang="ru-RU" dirty="0" smtClean="0"/>
          </a:p>
          <a:p>
            <a:r>
              <a:rPr lang="ru-RU" dirty="0" smtClean="0"/>
              <a:t>Высокое </a:t>
            </a:r>
            <a:r>
              <a:rPr lang="ru-RU" dirty="0"/>
              <a:t>(или зрелое) – с 11 по 14 и Позднее Средневековье – с 14 по 15 век.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11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Средних веков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Стр</a:t>
            </a:r>
            <a:r>
              <a:rPr lang="ru-RU" dirty="0" smtClean="0"/>
              <a:t> 9-11 </a:t>
            </a:r>
            <a:r>
              <a:rPr lang="ru-RU" dirty="0"/>
              <a:t>читаем о видах исторических источников по Средним векам.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 </a:t>
            </a:r>
            <a:r>
              <a:rPr lang="ru-RU" dirty="0" smtClean="0"/>
              <a:t>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ru-RU" b="1" dirty="0" smtClean="0"/>
              <a:t>- </a:t>
            </a:r>
            <a:r>
              <a:rPr lang="ru-RU" b="1" dirty="0"/>
              <a:t>На какие основные виды делятся </a:t>
            </a:r>
            <a:r>
              <a:rPr lang="ru-RU" b="1" dirty="0" smtClean="0"/>
              <a:t>  </a:t>
            </a:r>
          </a:p>
          <a:p>
            <a:pPr marL="0" indent="0">
              <a:buNone/>
            </a:pPr>
            <a:r>
              <a:rPr lang="ru-RU" b="1" dirty="0" smtClean="0"/>
              <a:t>                исторические </a:t>
            </a:r>
            <a:r>
              <a:rPr lang="ru-RU" b="1" dirty="0"/>
              <a:t>источники?</a:t>
            </a:r>
          </a:p>
        </p:txBody>
      </p:sp>
    </p:spTree>
    <p:extLst>
      <p:ext uri="{BB962C8B-B14F-4D97-AF65-F5344CB8AC3E}">
        <p14:creationId xmlns:p14="http://schemas.microsoft.com/office/powerpoint/2010/main" val="238393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Запишем: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удобства принято делить исторические источники на группы.</a:t>
            </a:r>
          </a:p>
          <a:p>
            <a:r>
              <a:rPr lang="ru-RU" dirty="0"/>
              <a:t>1.	Вещественные источники: здания, предметы быта.</a:t>
            </a:r>
          </a:p>
          <a:p>
            <a:r>
              <a:rPr lang="ru-RU" dirty="0"/>
              <a:t>2.	Письменные: различные летописи, хроники, научные труды.</a:t>
            </a:r>
          </a:p>
          <a:p>
            <a:r>
              <a:rPr lang="ru-RU" dirty="0"/>
              <a:t>3.	Произведения искусства: </a:t>
            </a:r>
            <a:r>
              <a:rPr lang="ru-RU" dirty="0" smtClean="0"/>
              <a:t>миниатюры </a:t>
            </a:r>
            <a:r>
              <a:rPr lang="ru-RU" dirty="0"/>
              <a:t>(рисунки в книгах</a:t>
            </a:r>
            <a:r>
              <a:rPr lang="ru-RU" dirty="0" smtClean="0"/>
              <a:t>), картины, иконы</a:t>
            </a:r>
            <a:r>
              <a:rPr lang="ru-RU" dirty="0"/>
              <a:t>, фрески и статуи в храмах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508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1156990"/>
          </a:xfrm>
        </p:spPr>
        <p:txBody>
          <a:bodyPr/>
          <a:lstStyle/>
          <a:p>
            <a:r>
              <a:rPr lang="ru-RU" dirty="0" smtClean="0"/>
              <a:t>Рассмотрим иллюстрации к параграфу на стр. 10-11, ответим на вопросы к ним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74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806580" cy="45348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Подумайте, зачем в замке сооружались такие мощные станы?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19089579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Какие материалы и инструменты для письма изображены на рисунке?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740400" cy="474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56523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/>
              <a:t>Предположите, зачем к хронисту пришли люди?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79494297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  <p:bldP spid="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Рефлексия</a:t>
            </a:r>
            <a:endParaRPr lang="ru-RU" sz="36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843808" y="1052736"/>
            <a:ext cx="5976664" cy="5472608"/>
          </a:xfrm>
          <a:solidFill>
            <a:srgbClr val="92D050"/>
          </a:solidFill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я все очень хорошо понял, мне было интересно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>
                <a:solidFill>
                  <a:srgbClr val="FFFF00"/>
                </a:solidFill>
              </a:rPr>
              <a:t>мне все понятно, но </a:t>
            </a:r>
            <a:r>
              <a:rPr lang="ru-RU" b="1" dirty="0" smtClean="0">
                <a:solidFill>
                  <a:srgbClr val="FFFF00"/>
                </a:solidFill>
              </a:rPr>
              <a:t>материал </a:t>
            </a:r>
            <a:r>
              <a:rPr lang="ru-RU" b="1" dirty="0">
                <a:solidFill>
                  <a:srgbClr val="FFFF00"/>
                </a:solidFill>
              </a:rPr>
              <a:t>не всегда интересен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я </a:t>
            </a:r>
            <a:r>
              <a:rPr lang="ru-RU" b="1" dirty="0">
                <a:solidFill>
                  <a:srgbClr val="002060"/>
                </a:solidFill>
              </a:rPr>
              <a:t>не все понял, но мне было </a:t>
            </a:r>
            <a:r>
              <a:rPr lang="ru-RU" b="1" dirty="0" smtClean="0">
                <a:solidFill>
                  <a:srgbClr val="002060"/>
                </a:solidFill>
              </a:rPr>
              <a:t>интересно</a:t>
            </a:r>
          </a:p>
          <a:p>
            <a:endParaRPr lang="ru-RU" b="1" dirty="0" smtClean="0">
              <a:solidFill>
                <a:srgbClr val="92D050"/>
              </a:solidFill>
            </a:endParaRPr>
          </a:p>
          <a:p>
            <a:r>
              <a:rPr lang="ru-RU" b="1" dirty="0" smtClean="0">
                <a:solidFill>
                  <a:srgbClr val="226519"/>
                </a:solidFill>
              </a:rPr>
              <a:t>я </a:t>
            </a:r>
            <a:r>
              <a:rPr lang="ru-RU" b="1" dirty="0">
                <a:solidFill>
                  <a:srgbClr val="226519"/>
                </a:solidFill>
              </a:rPr>
              <a:t>ничего не понял и на уроке я скучал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052736"/>
            <a:ext cx="1231772" cy="123177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94" y="2420888"/>
            <a:ext cx="1278634" cy="12786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63" y="3789040"/>
            <a:ext cx="1224136" cy="12241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069" y="5157192"/>
            <a:ext cx="1261187" cy="126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26187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Учебник:</a:t>
            </a:r>
          </a:p>
          <a:p>
            <a:pPr marL="0" indent="0" algn="ctr">
              <a:buNone/>
            </a:pPr>
            <a:r>
              <a:rPr lang="ru-RU" dirty="0" smtClean="0"/>
              <a:t> Стр. </a:t>
            </a:r>
            <a:r>
              <a:rPr lang="ru-RU" dirty="0"/>
              <a:t>5-11,знать понятия, термины</a:t>
            </a:r>
          </a:p>
        </p:txBody>
      </p:sp>
    </p:spTree>
    <p:extLst>
      <p:ext uri="{BB962C8B-B14F-4D97-AF65-F5344CB8AC3E}">
        <p14:creationId xmlns:p14="http://schemas.microsoft.com/office/powerpoint/2010/main" val="379915950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132856"/>
            <a:ext cx="8229600" cy="1143000"/>
          </a:xfrm>
        </p:spPr>
        <p:txBody>
          <a:bodyPr/>
          <a:lstStyle/>
          <a:p>
            <a:r>
              <a:rPr lang="ru-RU" dirty="0"/>
              <a:t>Цель: </a:t>
            </a:r>
            <a:r>
              <a:rPr lang="ru-RU" sz="2800" dirty="0"/>
              <a:t>познакомить учащихся с понятием «Средневековье»</a:t>
            </a:r>
          </a:p>
        </p:txBody>
      </p:sp>
    </p:spTree>
    <p:extLst>
      <p:ext uri="{BB962C8B-B14F-4D97-AF65-F5344CB8AC3E}">
        <p14:creationId xmlns:p14="http://schemas.microsoft.com/office/powerpoint/2010/main" val="1888737518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                 План </a:t>
            </a:r>
            <a:r>
              <a:rPr lang="ru-RU" b="1" dirty="0"/>
              <a:t>урока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>       </a:t>
            </a:r>
            <a:r>
              <a:rPr lang="ru-RU" sz="3600" dirty="0" smtClean="0"/>
              <a:t>1</a:t>
            </a:r>
            <a:r>
              <a:rPr lang="ru-RU" sz="3600" dirty="0"/>
              <a:t>. </a:t>
            </a:r>
            <a:r>
              <a:rPr lang="ru-RU" sz="3600" dirty="0" smtClean="0"/>
              <a:t>Знакомство </a:t>
            </a:r>
            <a:r>
              <a:rPr lang="ru-RU" sz="3600" dirty="0"/>
              <a:t>с учебником</a:t>
            </a:r>
            <a:br>
              <a:rPr lang="ru-RU" sz="3600" dirty="0"/>
            </a:br>
            <a:r>
              <a:rPr lang="ru-RU" sz="3600" dirty="0" smtClean="0"/>
              <a:t>         2.Что </a:t>
            </a:r>
            <a:r>
              <a:rPr lang="ru-RU" sz="3600" dirty="0"/>
              <a:t>изучает история </a:t>
            </a:r>
            <a:r>
              <a:rPr lang="ru-RU" sz="3600" dirty="0" smtClean="0"/>
              <a:t>средних </a:t>
            </a:r>
            <a:br>
              <a:rPr lang="ru-RU" sz="3600" dirty="0" smtClean="0"/>
            </a:br>
            <a:r>
              <a:rPr lang="ru-RU" sz="3600" dirty="0" smtClean="0"/>
              <a:t>            веков</a:t>
            </a:r>
            <a:r>
              <a:rPr lang="ru-RU" sz="3600" dirty="0"/>
              <a:t>?</a:t>
            </a:r>
            <a:br>
              <a:rPr lang="ru-RU" sz="3600" dirty="0"/>
            </a:br>
            <a:r>
              <a:rPr lang="ru-RU" sz="3600" dirty="0" smtClean="0"/>
              <a:t>         3.По каким источникам   ученые     </a:t>
            </a:r>
            <a:br>
              <a:rPr lang="ru-RU" sz="3600" dirty="0" smtClean="0"/>
            </a:br>
            <a:r>
              <a:rPr lang="ru-RU" sz="3600" dirty="0" smtClean="0"/>
              <a:t>            изучают историю Средних веков?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5245243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Проблемный вопрос: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7056784" cy="2569840"/>
          </a:xfrm>
        </p:spPr>
        <p:txBody>
          <a:bodyPr/>
          <a:lstStyle/>
          <a:p>
            <a:r>
              <a:rPr lang="ru-RU" sz="4400" b="1" dirty="0">
                <a:solidFill>
                  <a:schemeClr val="tx1"/>
                </a:solidFill>
              </a:rPr>
              <a:t>Почему изучаемый период называют «средние века»?</a:t>
            </a:r>
          </a:p>
        </p:txBody>
      </p:sp>
    </p:spTree>
    <p:extLst>
      <p:ext uri="{BB962C8B-B14F-4D97-AF65-F5344CB8AC3E}">
        <p14:creationId xmlns:p14="http://schemas.microsoft.com/office/powerpoint/2010/main" val="3255653771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Знакомство с учебником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Кто авторы учебника по истории Средних веков?</a:t>
            </a:r>
          </a:p>
          <a:p>
            <a:r>
              <a:rPr lang="ru-RU" dirty="0"/>
              <a:t>Где в этом учебнике оглавление? В начале или </a:t>
            </a:r>
            <a:r>
              <a:rPr lang="ru-RU" dirty="0" smtClean="0"/>
              <a:t>в </a:t>
            </a:r>
            <a:r>
              <a:rPr lang="ru-RU" dirty="0"/>
              <a:t>конце</a:t>
            </a:r>
            <a:r>
              <a:rPr lang="ru-RU" dirty="0" smtClean="0"/>
              <a:t>?</a:t>
            </a:r>
          </a:p>
          <a:p>
            <a:r>
              <a:rPr lang="ru-RU" dirty="0" smtClean="0"/>
              <a:t>Посмотрите </a:t>
            </a:r>
            <a:r>
              <a:rPr lang="ru-RU" dirty="0"/>
              <a:t>оглавление, сколько глав предстоит нам пройти по учебнику? </a:t>
            </a:r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/>
              <a:t>параграфов?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27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Что изучает история средних веков?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28592"/>
          </a:xfrm>
        </p:spPr>
        <p:txBody>
          <a:bodyPr/>
          <a:lstStyle/>
          <a:p>
            <a:r>
              <a:rPr lang="ru-RU" dirty="0" smtClean="0"/>
              <a:t>как </a:t>
            </a:r>
            <a:r>
              <a:rPr lang="ru-RU" dirty="0"/>
              <a:t>назывался курс истории, который мы проходили в 5 классе? </a:t>
            </a:r>
            <a:endParaRPr lang="ru-RU" dirty="0" smtClean="0"/>
          </a:p>
          <a:p>
            <a:r>
              <a:rPr lang="ru-RU" dirty="0"/>
              <a:t>Историю каких стран и народов вы изучали в курсе истории Древнего мира? </a:t>
            </a:r>
            <a:endParaRPr lang="ru-RU" dirty="0" smtClean="0"/>
          </a:p>
          <a:p>
            <a:r>
              <a:rPr lang="ru-RU" dirty="0"/>
              <a:t>Какие события из истории этих государств вы помните</a:t>
            </a:r>
            <a:r>
              <a:rPr lang="ru-RU" dirty="0" smtClean="0"/>
              <a:t>?</a:t>
            </a:r>
          </a:p>
          <a:p>
            <a:r>
              <a:rPr lang="ru-RU" dirty="0"/>
              <a:t>Каким событием закончился курс истории Древнего </a:t>
            </a:r>
            <a:r>
              <a:rPr lang="ru-RU" dirty="0" smtClean="0"/>
              <a:t>мира?</a:t>
            </a:r>
          </a:p>
          <a:p>
            <a:r>
              <a:rPr lang="ru-RU" dirty="0"/>
              <a:t>В каком году это случилось? </a:t>
            </a:r>
          </a:p>
        </p:txBody>
      </p:sp>
    </p:spTree>
    <p:extLst>
      <p:ext uri="{BB962C8B-B14F-4D97-AF65-F5344CB8AC3E}">
        <p14:creationId xmlns:p14="http://schemas.microsoft.com/office/powerpoint/2010/main" val="271683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Падение Западной Римской империи</a:t>
            </a:r>
            <a:endParaRPr lang="ru-RU" sz="40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84784"/>
            <a:ext cx="7045015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16920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/>
          <a:lstStyle/>
          <a:p>
            <a:r>
              <a:rPr lang="ru-RU" dirty="0"/>
              <a:t>В 476 году распалась Римская империя, но жизнь народов на этом не закончилась, начались глубокие изменения, которые привели к началу нового отрезка времени. Его мы в этом году и будем изучать, а называется он</a:t>
            </a:r>
            <a:r>
              <a:rPr lang="ru-RU" dirty="0" smtClean="0"/>
              <a:t>…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187624" y="5661248"/>
            <a:ext cx="6400800" cy="960512"/>
          </a:xfrm>
        </p:spPr>
        <p:txBody>
          <a:bodyPr/>
          <a:lstStyle/>
          <a:p>
            <a:r>
              <a:rPr lang="ru-RU" sz="5400" b="1" dirty="0" smtClean="0">
                <a:solidFill>
                  <a:srgbClr val="7030A0"/>
                </a:solidFill>
              </a:rPr>
              <a:t>Средние века</a:t>
            </a:r>
            <a:endParaRPr lang="ru-RU" sz="5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59479"/>
      </p:ext>
    </p:extLst>
  </p:cSld>
  <p:clrMapOvr>
    <a:masterClrMapping/>
  </p:clrMapOvr>
  <p:transition>
    <p:split orient="vert" dir="in"/>
    <p:sndAc>
      <p:stSnd>
        <p:snd r:embed="rId2" name="levelup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Почему историки дали этому периоду истории такое название?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Лента времени</a:t>
            </a:r>
          </a:p>
          <a:p>
            <a:pPr marL="0" indent="0" algn="ctr"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7030A0"/>
                </a:solidFill>
              </a:rPr>
              <a:t>Определите период Средневековья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661358"/>
            <a:ext cx="6984776" cy="206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37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35">
  <a:themeElements>
    <a:clrScheme name="Другая 4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97480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Тема35</Template>
  <TotalTime>113</TotalTime>
  <Words>403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Тема35</vt:lpstr>
      <vt:lpstr>Вводный урок. Живое Средневековье</vt:lpstr>
      <vt:lpstr>Цель: познакомить учащихся с понятием «Средневековье»</vt:lpstr>
      <vt:lpstr>                 План урока             1. Знакомство с учебником          2.Что изучает история средних              веков?          3.По каким источникам   ученые                  изучают историю Средних веков? </vt:lpstr>
      <vt:lpstr>Проблемный вопрос:</vt:lpstr>
      <vt:lpstr>Знакомство с учебником</vt:lpstr>
      <vt:lpstr>Что изучает история средних веков?</vt:lpstr>
      <vt:lpstr>Падение Западной Римской империи</vt:lpstr>
      <vt:lpstr>В 476 году распалась Римская империя, но жизнь народов на этом не закончилась, начались глубокие изменения, которые привели к началу нового отрезка времени. Его мы в этом году и будем изучать, а называется он…  </vt:lpstr>
      <vt:lpstr>Почему историки дали этому периоду истории такое название? </vt:lpstr>
      <vt:lpstr>Запишем: </vt:lpstr>
      <vt:lpstr>Источники Средних веков</vt:lpstr>
      <vt:lpstr>Запишем: </vt:lpstr>
      <vt:lpstr>Рассмотрим иллюстрации к параграфу на стр. 10-11, ответим на вопросы к ним</vt:lpstr>
      <vt:lpstr>Подумайте, зачем в замке сооружались такие мощные станы?</vt:lpstr>
      <vt:lpstr>Какие материалы и инструменты для письма изображены на рисунке?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16</cp:revision>
  <dcterms:modified xsi:type="dcterms:W3CDTF">2017-08-24T11:04:14Z</dcterms:modified>
</cp:coreProperties>
</file>