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CC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0ABC34-4954-42E3-92B4-3187BA11ADA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088D26-FB6B-4BDF-A0D9-F5530BA19569}">
      <dgm:prSet phldrT="[Текст]"/>
      <dgm:spPr/>
      <dgm:t>
        <a:bodyPr/>
        <a:lstStyle/>
        <a:p>
          <a:r>
            <a:rPr lang="ru-RU" dirty="0" smtClean="0"/>
            <a:t>музей</a:t>
          </a:r>
          <a:endParaRPr lang="ru-RU" dirty="0"/>
        </a:p>
      </dgm:t>
    </dgm:pt>
    <dgm:pt modelId="{6112E49D-35B7-4787-8CA8-198F89D7CC74}" type="parTrans" cxnId="{F847A459-4B0F-46B6-B0B2-BBFBB4CF4ED8}">
      <dgm:prSet/>
      <dgm:spPr/>
      <dgm:t>
        <a:bodyPr/>
        <a:lstStyle/>
        <a:p>
          <a:endParaRPr lang="ru-RU"/>
        </a:p>
      </dgm:t>
    </dgm:pt>
    <dgm:pt modelId="{83E254EB-AA03-4289-8A13-998A5116A018}" type="sibTrans" cxnId="{F847A459-4B0F-46B6-B0B2-BBFBB4CF4ED8}">
      <dgm:prSet/>
      <dgm:spPr/>
      <dgm:t>
        <a:bodyPr/>
        <a:lstStyle/>
        <a:p>
          <a:endParaRPr lang="ru-RU"/>
        </a:p>
      </dgm:t>
    </dgm:pt>
    <dgm:pt modelId="{8B4ADAA8-A92A-45A9-9FBE-ED34FBCA62E3}">
      <dgm:prSet phldrT="[Текст]"/>
      <dgm:spPr/>
      <dgm:t>
        <a:bodyPr/>
        <a:lstStyle/>
        <a:p>
          <a:r>
            <a:rPr lang="ru-RU" dirty="0" smtClean="0"/>
            <a:t>открытые</a:t>
          </a:r>
          <a:endParaRPr lang="ru-RU" dirty="0"/>
        </a:p>
      </dgm:t>
    </dgm:pt>
    <dgm:pt modelId="{E21E2259-D50A-4645-AEED-AD7B69748591}" type="parTrans" cxnId="{36C1A86D-0A96-438D-969A-B918F6508DC9}">
      <dgm:prSet/>
      <dgm:spPr/>
      <dgm:t>
        <a:bodyPr/>
        <a:lstStyle/>
        <a:p>
          <a:endParaRPr lang="ru-RU"/>
        </a:p>
      </dgm:t>
    </dgm:pt>
    <dgm:pt modelId="{90AA248E-C53B-47F1-97F6-D9F83AF32F1C}" type="sibTrans" cxnId="{36C1A86D-0A96-438D-969A-B918F6508DC9}">
      <dgm:prSet/>
      <dgm:spPr/>
      <dgm:t>
        <a:bodyPr/>
        <a:lstStyle/>
        <a:p>
          <a:endParaRPr lang="ru-RU"/>
        </a:p>
      </dgm:t>
    </dgm:pt>
    <dgm:pt modelId="{8FF32EFF-8389-48FE-9EB9-74759643387D}">
      <dgm:prSet phldrT="[Текст]"/>
      <dgm:spPr/>
      <dgm:t>
        <a:bodyPr/>
        <a:lstStyle/>
        <a:p>
          <a:r>
            <a:rPr lang="ru-RU" dirty="0" smtClean="0"/>
            <a:t>закрытые</a:t>
          </a:r>
          <a:endParaRPr lang="ru-RU" dirty="0"/>
        </a:p>
      </dgm:t>
    </dgm:pt>
    <dgm:pt modelId="{1D73C5E0-5EB8-45FA-9F49-1F9D74273FFF}" type="parTrans" cxnId="{5E8AED4C-DC7B-459E-AD03-D12567002204}">
      <dgm:prSet/>
      <dgm:spPr/>
      <dgm:t>
        <a:bodyPr/>
        <a:lstStyle/>
        <a:p>
          <a:endParaRPr lang="ru-RU"/>
        </a:p>
      </dgm:t>
    </dgm:pt>
    <dgm:pt modelId="{CC157B9C-0CAA-4FE4-993A-4C3966FB8E29}" type="sibTrans" cxnId="{5E8AED4C-DC7B-459E-AD03-D12567002204}">
      <dgm:prSet/>
      <dgm:spPr/>
      <dgm:t>
        <a:bodyPr/>
        <a:lstStyle/>
        <a:p>
          <a:endParaRPr lang="ru-RU"/>
        </a:p>
      </dgm:t>
    </dgm:pt>
    <dgm:pt modelId="{C7DF417E-1DC7-4FBB-B9FD-F1DE8C02FF93}" type="pres">
      <dgm:prSet presAssocID="{F30ABC34-4954-42E3-92B4-3187BA11AD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54E46E-7884-41C3-AE0C-61D6AF02E5EE}" type="pres">
      <dgm:prSet presAssocID="{18088D26-FB6B-4BDF-A0D9-F5530BA1956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58DC6-D6EB-4186-8671-606695EB9B67}" type="pres">
      <dgm:prSet presAssocID="{83E254EB-AA03-4289-8A13-998A5116A01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E7C1837-BDE3-4512-B9F5-19104F5A6CC3}" type="pres">
      <dgm:prSet presAssocID="{83E254EB-AA03-4289-8A13-998A5116A01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876AA98-BD03-4DC0-8531-E729715C78EA}" type="pres">
      <dgm:prSet presAssocID="{8B4ADAA8-A92A-45A9-9FBE-ED34FBCA62E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7A3FB-CB47-44CE-A6CE-9ADE9C355869}" type="pres">
      <dgm:prSet presAssocID="{90AA248E-C53B-47F1-97F6-D9F83AF32F1C}" presName="sibTrans" presStyleLbl="sibTrans2D1" presStyleIdx="1" presStyleCnt="3" custFlipVert="1" custFlipHor="1" custScaleX="4468" custScaleY="33277"/>
      <dgm:spPr>
        <a:prstGeom prst="flowChartExtract">
          <a:avLst/>
        </a:prstGeom>
      </dgm:spPr>
      <dgm:t>
        <a:bodyPr/>
        <a:lstStyle/>
        <a:p>
          <a:endParaRPr lang="ru-RU"/>
        </a:p>
      </dgm:t>
    </dgm:pt>
    <dgm:pt modelId="{566E2176-76AB-4C74-9D6D-C887BE89013C}" type="pres">
      <dgm:prSet presAssocID="{90AA248E-C53B-47F1-97F6-D9F83AF32F1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98AC3C2-B2B9-4A61-813B-20698506FA5C}" type="pres">
      <dgm:prSet presAssocID="{8FF32EFF-8389-48FE-9EB9-74759643387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B3E36-FB81-49E7-AF55-31CCB7DA8809}" type="pres">
      <dgm:prSet presAssocID="{CC157B9C-0CAA-4FE4-993A-4C3966FB8E2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60321528-6176-49A0-B1F0-C6526229ED09}" type="pres">
      <dgm:prSet presAssocID="{CC157B9C-0CAA-4FE4-993A-4C3966FB8E29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E8AED4C-DC7B-459E-AD03-D12567002204}" srcId="{F30ABC34-4954-42E3-92B4-3187BA11ADAE}" destId="{8FF32EFF-8389-48FE-9EB9-74759643387D}" srcOrd="2" destOrd="0" parTransId="{1D73C5E0-5EB8-45FA-9F49-1F9D74273FFF}" sibTransId="{CC157B9C-0CAA-4FE4-993A-4C3966FB8E29}"/>
    <dgm:cxn modelId="{F847A459-4B0F-46B6-B0B2-BBFBB4CF4ED8}" srcId="{F30ABC34-4954-42E3-92B4-3187BA11ADAE}" destId="{18088D26-FB6B-4BDF-A0D9-F5530BA19569}" srcOrd="0" destOrd="0" parTransId="{6112E49D-35B7-4787-8CA8-198F89D7CC74}" sibTransId="{83E254EB-AA03-4289-8A13-998A5116A018}"/>
    <dgm:cxn modelId="{01F8225C-1E74-4530-BC5E-304BAAE4C481}" type="presOf" srcId="{83E254EB-AA03-4289-8A13-998A5116A018}" destId="{BE7C1837-BDE3-4512-B9F5-19104F5A6CC3}" srcOrd="1" destOrd="0" presId="urn:microsoft.com/office/officeart/2005/8/layout/cycle7"/>
    <dgm:cxn modelId="{43908689-6261-4763-95B8-54B4372282D3}" type="presOf" srcId="{CC157B9C-0CAA-4FE4-993A-4C3966FB8E29}" destId="{6E8B3E36-FB81-49E7-AF55-31CCB7DA8809}" srcOrd="0" destOrd="0" presId="urn:microsoft.com/office/officeart/2005/8/layout/cycle7"/>
    <dgm:cxn modelId="{4DB9EF82-E73D-4745-8C93-7CBCD3BD7CFA}" type="presOf" srcId="{CC157B9C-0CAA-4FE4-993A-4C3966FB8E29}" destId="{60321528-6176-49A0-B1F0-C6526229ED09}" srcOrd="1" destOrd="0" presId="urn:microsoft.com/office/officeart/2005/8/layout/cycle7"/>
    <dgm:cxn modelId="{8F0FCBA7-EBAE-4B51-BFD9-A264E2DDC2C5}" type="presOf" srcId="{90AA248E-C53B-47F1-97F6-D9F83AF32F1C}" destId="{4817A3FB-CB47-44CE-A6CE-9ADE9C355869}" srcOrd="0" destOrd="0" presId="urn:microsoft.com/office/officeart/2005/8/layout/cycle7"/>
    <dgm:cxn modelId="{A75FA5F3-6958-4EA2-BB58-8033B3C79883}" type="presOf" srcId="{90AA248E-C53B-47F1-97F6-D9F83AF32F1C}" destId="{566E2176-76AB-4C74-9D6D-C887BE89013C}" srcOrd="1" destOrd="0" presId="urn:microsoft.com/office/officeart/2005/8/layout/cycle7"/>
    <dgm:cxn modelId="{ED8700E2-94CD-437A-BDCC-F6542109563B}" type="presOf" srcId="{18088D26-FB6B-4BDF-A0D9-F5530BA19569}" destId="{1254E46E-7884-41C3-AE0C-61D6AF02E5EE}" srcOrd="0" destOrd="0" presId="urn:microsoft.com/office/officeart/2005/8/layout/cycle7"/>
    <dgm:cxn modelId="{36C1A86D-0A96-438D-969A-B918F6508DC9}" srcId="{F30ABC34-4954-42E3-92B4-3187BA11ADAE}" destId="{8B4ADAA8-A92A-45A9-9FBE-ED34FBCA62E3}" srcOrd="1" destOrd="0" parTransId="{E21E2259-D50A-4645-AEED-AD7B69748591}" sibTransId="{90AA248E-C53B-47F1-97F6-D9F83AF32F1C}"/>
    <dgm:cxn modelId="{609BA7F9-5C17-4E1A-B192-E6C0720D3CA2}" type="presOf" srcId="{F30ABC34-4954-42E3-92B4-3187BA11ADAE}" destId="{C7DF417E-1DC7-4FBB-B9FD-F1DE8C02FF93}" srcOrd="0" destOrd="0" presId="urn:microsoft.com/office/officeart/2005/8/layout/cycle7"/>
    <dgm:cxn modelId="{C8567C4D-FF26-4191-A345-D1DCAB2FAABB}" type="presOf" srcId="{8B4ADAA8-A92A-45A9-9FBE-ED34FBCA62E3}" destId="{3876AA98-BD03-4DC0-8531-E729715C78EA}" srcOrd="0" destOrd="0" presId="urn:microsoft.com/office/officeart/2005/8/layout/cycle7"/>
    <dgm:cxn modelId="{E99F0AB9-DF53-47EA-A5CE-261561065A58}" type="presOf" srcId="{83E254EB-AA03-4289-8A13-998A5116A018}" destId="{07558DC6-D6EB-4186-8671-606695EB9B67}" srcOrd="0" destOrd="0" presId="urn:microsoft.com/office/officeart/2005/8/layout/cycle7"/>
    <dgm:cxn modelId="{DFA044AE-5DAC-45CE-BAE9-9C55FCBE1505}" type="presOf" srcId="{8FF32EFF-8389-48FE-9EB9-74759643387D}" destId="{798AC3C2-B2B9-4A61-813B-20698506FA5C}" srcOrd="0" destOrd="0" presId="urn:microsoft.com/office/officeart/2005/8/layout/cycle7"/>
    <dgm:cxn modelId="{3FA750E0-3719-4530-AA1A-7721A67DBA54}" type="presParOf" srcId="{C7DF417E-1DC7-4FBB-B9FD-F1DE8C02FF93}" destId="{1254E46E-7884-41C3-AE0C-61D6AF02E5EE}" srcOrd="0" destOrd="0" presId="urn:microsoft.com/office/officeart/2005/8/layout/cycle7"/>
    <dgm:cxn modelId="{A2B66F8B-BA46-42FC-BD5E-2368AD578DE1}" type="presParOf" srcId="{C7DF417E-1DC7-4FBB-B9FD-F1DE8C02FF93}" destId="{07558DC6-D6EB-4186-8671-606695EB9B67}" srcOrd="1" destOrd="0" presId="urn:microsoft.com/office/officeart/2005/8/layout/cycle7"/>
    <dgm:cxn modelId="{55409FFA-542B-499A-A29F-C15DFA721E22}" type="presParOf" srcId="{07558DC6-D6EB-4186-8671-606695EB9B67}" destId="{BE7C1837-BDE3-4512-B9F5-19104F5A6CC3}" srcOrd="0" destOrd="0" presId="urn:microsoft.com/office/officeart/2005/8/layout/cycle7"/>
    <dgm:cxn modelId="{EDE225E2-D66E-464A-95A8-596ABCC99007}" type="presParOf" srcId="{C7DF417E-1DC7-4FBB-B9FD-F1DE8C02FF93}" destId="{3876AA98-BD03-4DC0-8531-E729715C78EA}" srcOrd="2" destOrd="0" presId="urn:microsoft.com/office/officeart/2005/8/layout/cycle7"/>
    <dgm:cxn modelId="{AE7172B7-EBDF-49E4-9DE8-BF132E0483CB}" type="presParOf" srcId="{C7DF417E-1DC7-4FBB-B9FD-F1DE8C02FF93}" destId="{4817A3FB-CB47-44CE-A6CE-9ADE9C355869}" srcOrd="3" destOrd="0" presId="urn:microsoft.com/office/officeart/2005/8/layout/cycle7"/>
    <dgm:cxn modelId="{AD715357-46F3-48DD-8A2F-4036FD5E7F1D}" type="presParOf" srcId="{4817A3FB-CB47-44CE-A6CE-9ADE9C355869}" destId="{566E2176-76AB-4C74-9D6D-C887BE89013C}" srcOrd="0" destOrd="0" presId="urn:microsoft.com/office/officeart/2005/8/layout/cycle7"/>
    <dgm:cxn modelId="{E9629641-2CF7-4F0E-AA32-466BB95BA0AE}" type="presParOf" srcId="{C7DF417E-1DC7-4FBB-B9FD-F1DE8C02FF93}" destId="{798AC3C2-B2B9-4A61-813B-20698506FA5C}" srcOrd="4" destOrd="0" presId="urn:microsoft.com/office/officeart/2005/8/layout/cycle7"/>
    <dgm:cxn modelId="{FDFEBF5D-8E9C-4CF1-ABA4-8D4499918B15}" type="presParOf" srcId="{C7DF417E-1DC7-4FBB-B9FD-F1DE8C02FF93}" destId="{6E8B3E36-FB81-49E7-AF55-31CCB7DA8809}" srcOrd="5" destOrd="0" presId="urn:microsoft.com/office/officeart/2005/8/layout/cycle7"/>
    <dgm:cxn modelId="{75A118FC-1C51-4205-B776-3E2E227D2C3D}" type="presParOf" srcId="{6E8B3E36-FB81-49E7-AF55-31CCB7DA8809}" destId="{60321528-6176-49A0-B1F0-C6526229ED0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4E46E-7884-41C3-AE0C-61D6AF02E5EE}">
      <dsp:nvSpPr>
        <dsp:cNvPr id="0" name=""/>
        <dsp:cNvSpPr/>
      </dsp:nvSpPr>
      <dsp:spPr>
        <a:xfrm>
          <a:off x="1827871" y="1364"/>
          <a:ext cx="1960881" cy="980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музей</a:t>
          </a:r>
          <a:endParaRPr lang="ru-RU" sz="3100" kern="1200" dirty="0"/>
        </a:p>
      </dsp:txBody>
      <dsp:txXfrm>
        <a:off x="1856587" y="30080"/>
        <a:ext cx="1903449" cy="923008"/>
      </dsp:txXfrm>
    </dsp:sp>
    <dsp:sp modelId="{07558DC6-D6EB-4186-8671-606695EB9B67}">
      <dsp:nvSpPr>
        <dsp:cNvPr id="0" name=""/>
        <dsp:cNvSpPr/>
      </dsp:nvSpPr>
      <dsp:spPr>
        <a:xfrm rot="3600000">
          <a:off x="3106673" y="1722942"/>
          <a:ext cx="1023246" cy="34315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209619" y="1791573"/>
        <a:ext cx="817354" cy="205892"/>
      </dsp:txXfrm>
    </dsp:sp>
    <dsp:sp modelId="{3876AA98-BD03-4DC0-8531-E729715C78EA}">
      <dsp:nvSpPr>
        <dsp:cNvPr id="0" name=""/>
        <dsp:cNvSpPr/>
      </dsp:nvSpPr>
      <dsp:spPr>
        <a:xfrm>
          <a:off x="3447841" y="2807234"/>
          <a:ext cx="1960881" cy="980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открытые</a:t>
          </a:r>
          <a:endParaRPr lang="ru-RU" sz="3100" kern="1200" dirty="0"/>
        </a:p>
      </dsp:txBody>
      <dsp:txXfrm>
        <a:off x="3476557" y="2835950"/>
        <a:ext cx="1903449" cy="923008"/>
      </dsp:txXfrm>
    </dsp:sp>
    <dsp:sp modelId="{4817A3FB-CB47-44CE-A6CE-9ADE9C355869}">
      <dsp:nvSpPr>
        <dsp:cNvPr id="0" name=""/>
        <dsp:cNvSpPr/>
      </dsp:nvSpPr>
      <dsp:spPr>
        <a:xfrm rot="10800000" flipH="1" flipV="1">
          <a:off x="2785452" y="3240359"/>
          <a:ext cx="45718" cy="114191"/>
        </a:xfrm>
        <a:prstGeom prst="flowChartExtra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99167" y="3263197"/>
        <a:ext cx="18288" cy="68515"/>
      </dsp:txXfrm>
    </dsp:sp>
    <dsp:sp modelId="{798AC3C2-B2B9-4A61-813B-20698506FA5C}">
      <dsp:nvSpPr>
        <dsp:cNvPr id="0" name=""/>
        <dsp:cNvSpPr/>
      </dsp:nvSpPr>
      <dsp:spPr>
        <a:xfrm>
          <a:off x="207901" y="2807234"/>
          <a:ext cx="1960881" cy="980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закрытые</a:t>
          </a:r>
          <a:endParaRPr lang="ru-RU" sz="3100" kern="1200" dirty="0"/>
        </a:p>
      </dsp:txBody>
      <dsp:txXfrm>
        <a:off x="236617" y="2835950"/>
        <a:ext cx="1903449" cy="923008"/>
      </dsp:txXfrm>
    </dsp:sp>
    <dsp:sp modelId="{6E8B3E36-FB81-49E7-AF55-31CCB7DA8809}">
      <dsp:nvSpPr>
        <dsp:cNvPr id="0" name=""/>
        <dsp:cNvSpPr/>
      </dsp:nvSpPr>
      <dsp:spPr>
        <a:xfrm rot="18000000">
          <a:off x="1486703" y="1722942"/>
          <a:ext cx="1023246" cy="34315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589649" y="1791573"/>
        <a:ext cx="817354" cy="205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87624" y="1340768"/>
            <a:ext cx="6768752" cy="3096344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94000"/>
                </a:srgbClr>
              </a:gs>
              <a:gs pos="50000">
                <a:srgbClr val="00E266">
                  <a:lumMod val="100000"/>
                  <a:alpha val="92000"/>
                </a:srgbClr>
              </a:gs>
              <a:gs pos="100000">
                <a:srgbClr val="92D050">
                  <a:alpha val="94000"/>
                </a:srgbClr>
              </a:gs>
            </a:gsLst>
            <a:lin ang="16200000" scaled="1"/>
            <a:tileRect/>
          </a:gradFill>
          <a:ln w="28575">
            <a:solidFill>
              <a:srgbClr val="00A824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07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0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08958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9139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4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5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Что изучает история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5 класс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797152"/>
            <a:ext cx="4320480" cy="1752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Учитель истории МБОУ «</a:t>
            </a:r>
            <a:r>
              <a:rPr lang="ru-RU" sz="2800" dirty="0" err="1" smtClean="0"/>
              <a:t>Мухтоловская</a:t>
            </a:r>
            <a:r>
              <a:rPr lang="ru-RU" sz="2800" dirty="0" smtClean="0"/>
              <a:t> </a:t>
            </a:r>
            <a:r>
              <a:rPr lang="ru-RU" sz="2800" dirty="0" smtClean="0"/>
              <a:t>СШ </a:t>
            </a:r>
            <a:r>
              <a:rPr lang="ru-RU" sz="2800" dirty="0" smtClean="0"/>
              <a:t>№1» Шадрина О.Н.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265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07456" cy="6485993"/>
          </a:xfrm>
        </p:spPr>
      </p:pic>
    </p:spTree>
    <p:extLst>
      <p:ext uri="{BB962C8B-B14F-4D97-AF65-F5344CB8AC3E}">
        <p14:creationId xmlns:p14="http://schemas.microsoft.com/office/powerpoint/2010/main" val="25932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7992888" cy="599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1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776864" cy="5832649"/>
          </a:xfrm>
        </p:spPr>
      </p:pic>
    </p:spTree>
    <p:extLst>
      <p:ext uri="{BB962C8B-B14F-4D97-AF65-F5344CB8AC3E}">
        <p14:creationId xmlns:p14="http://schemas.microsoft.com/office/powerpoint/2010/main" val="3421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b="1" dirty="0" smtClean="0"/>
              <a:t>Кто же добывает нам новые сведения по истории, кто находит новые источники по истории?</a:t>
            </a:r>
          </a:p>
          <a:p>
            <a:r>
              <a:rPr lang="ru-RU" b="1" dirty="0"/>
              <a:t>Археологи - </a:t>
            </a:r>
            <a:r>
              <a:rPr lang="ru-RU" b="1" dirty="0" smtClean="0"/>
              <a:t>ученые, </a:t>
            </a:r>
            <a:r>
              <a:rPr lang="ru-RU" b="1" dirty="0"/>
              <a:t>которые проводят раскопки и находят остатки жилищ, </a:t>
            </a:r>
            <a:r>
              <a:rPr lang="ru-RU" b="1" dirty="0" smtClean="0"/>
              <a:t>черепки </a:t>
            </a:r>
            <a:r>
              <a:rPr lang="ru-RU" b="1" dirty="0"/>
              <a:t>разбитой посуды многое другое</a:t>
            </a:r>
            <a:r>
              <a:rPr lang="ru-RU" b="1" dirty="0" smtClean="0"/>
              <a:t>.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61048"/>
            <a:ext cx="4917948" cy="276795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2348880"/>
            <a:ext cx="7704856" cy="1440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Археология</a:t>
            </a:r>
            <a:r>
              <a:rPr lang="ru-RU" sz="2800" b="1" dirty="0">
                <a:solidFill>
                  <a:srgbClr val="002060"/>
                </a:solidFill>
              </a:rPr>
              <a:t> – это наука, изучающая историю древних народов по вещественным источникам.</a:t>
            </a:r>
          </a:p>
        </p:txBody>
      </p:sp>
    </p:spTree>
    <p:extLst>
      <p:ext uri="{BB962C8B-B14F-4D97-AF65-F5344CB8AC3E}">
        <p14:creationId xmlns:p14="http://schemas.microsoft.com/office/powerpoint/2010/main" val="371992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музее. </a:t>
            </a:r>
            <a:r>
              <a:rPr lang="ru-RU" b="1" dirty="0"/>
              <a:t>Музей</a:t>
            </a:r>
            <a:r>
              <a:rPr lang="ru-RU" dirty="0"/>
              <a:t> – это дом или место </a:t>
            </a:r>
            <a:r>
              <a:rPr lang="ru-RU" dirty="0" smtClean="0"/>
              <a:t>хранения </a:t>
            </a:r>
            <a:r>
              <a:rPr lang="ru-RU" dirty="0"/>
              <a:t>исторических источников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260648"/>
            <a:ext cx="6264696" cy="12961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Где могут храниться источники?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47898542"/>
              </p:ext>
            </p:extLst>
          </p:nvPr>
        </p:nvGraphicFramePr>
        <p:xfrm>
          <a:off x="1475656" y="2852936"/>
          <a:ext cx="5616624" cy="378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5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«Реставраторы»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Реставратор </a:t>
            </a:r>
            <a:r>
              <a:rPr lang="ru-RU" dirty="0" smtClean="0"/>
              <a:t>- специалист </a:t>
            </a:r>
            <a:r>
              <a:rPr lang="ru-RU" dirty="0"/>
              <a:t>по реставрации памятников старины, </a:t>
            </a:r>
            <a:r>
              <a:rPr lang="ru-RU" dirty="0" smtClean="0"/>
              <a:t>искусства.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36912"/>
            <a:ext cx="5688632" cy="37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9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«Ученые-исследователи»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800" b="1" dirty="0"/>
              <a:t>Вопросы для работы с историческим источником.</a:t>
            </a:r>
          </a:p>
          <a:p>
            <a:r>
              <a:rPr lang="ru-RU" sz="3800" b="1" dirty="0"/>
              <a:t>1. К какому виду источника относится предмет (копия).</a:t>
            </a:r>
          </a:p>
          <a:p>
            <a:r>
              <a:rPr lang="ru-RU" sz="3800" b="1" dirty="0"/>
              <a:t>2. В каком типе музея может храниться данный источник.</a:t>
            </a:r>
          </a:p>
          <a:p>
            <a:r>
              <a:rPr lang="ru-RU" sz="3800" b="1" dirty="0"/>
              <a:t>3. Предположите из чего сделан предмет.</a:t>
            </a:r>
          </a:p>
          <a:p>
            <a:r>
              <a:rPr lang="ru-RU" sz="3800" b="1" dirty="0"/>
              <a:t>4. Что изображено на источнике.</a:t>
            </a:r>
          </a:p>
          <a:p>
            <a:r>
              <a:rPr lang="ru-RU" sz="3800" b="1" dirty="0"/>
              <a:t>5. О чем рассказывает этот источник (какую информацию можно почерпнуть из него).</a:t>
            </a:r>
          </a:p>
          <a:p>
            <a:r>
              <a:rPr lang="ru-RU" sz="3800" b="1" dirty="0"/>
              <a:t>6. Для чего предполагалось использовать данный предмет.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6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Подводи 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Почему важно изучать историю? </a:t>
            </a:r>
            <a:endParaRPr lang="ru-RU" dirty="0" smtClean="0"/>
          </a:p>
          <a:p>
            <a:r>
              <a:rPr lang="ru-RU" dirty="0" smtClean="0"/>
              <a:t>Чему </a:t>
            </a:r>
            <a:r>
              <a:rPr lang="ru-RU" dirty="0"/>
              <a:t>можно научиться на уроках истории?</a:t>
            </a:r>
          </a:p>
        </p:txBody>
      </p:sp>
    </p:spTree>
    <p:extLst>
      <p:ext uri="{BB962C8B-B14F-4D97-AF65-F5344CB8AC3E}">
        <p14:creationId xmlns:p14="http://schemas.microsoft.com/office/powerpoint/2010/main" val="33042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Рефлексия</a:t>
            </a:r>
            <a:endParaRPr lang="ru-RU" sz="36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843808" y="1052736"/>
            <a:ext cx="5976664" cy="547260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я все очень хорошо понял, мне было интересно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мне все понятно, но </a:t>
            </a:r>
            <a:r>
              <a:rPr lang="ru-RU" b="1" dirty="0" smtClean="0">
                <a:solidFill>
                  <a:srgbClr val="FFFF00"/>
                </a:solidFill>
              </a:rPr>
              <a:t>материал </a:t>
            </a:r>
            <a:r>
              <a:rPr lang="ru-RU" b="1" dirty="0">
                <a:solidFill>
                  <a:srgbClr val="FFFF00"/>
                </a:solidFill>
              </a:rPr>
              <a:t>не всегда интересен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 </a:t>
            </a:r>
            <a:r>
              <a:rPr lang="ru-RU" b="1" dirty="0">
                <a:solidFill>
                  <a:srgbClr val="002060"/>
                </a:solidFill>
              </a:rPr>
              <a:t>не все понял, но мне было </a:t>
            </a:r>
            <a:r>
              <a:rPr lang="ru-RU" b="1" dirty="0" smtClean="0">
                <a:solidFill>
                  <a:srgbClr val="002060"/>
                </a:solidFill>
              </a:rPr>
              <a:t>интересно</a:t>
            </a:r>
          </a:p>
          <a:p>
            <a:endParaRPr lang="ru-RU" b="1" dirty="0" smtClean="0">
              <a:solidFill>
                <a:srgbClr val="92D050"/>
              </a:solidFill>
            </a:endParaRPr>
          </a:p>
          <a:p>
            <a:r>
              <a:rPr lang="ru-RU" b="1" dirty="0" smtClean="0">
                <a:solidFill>
                  <a:srgbClr val="226519"/>
                </a:solidFill>
              </a:rPr>
              <a:t>я </a:t>
            </a:r>
            <a:r>
              <a:rPr lang="ru-RU" b="1" dirty="0">
                <a:solidFill>
                  <a:srgbClr val="226519"/>
                </a:solidFill>
              </a:rPr>
              <a:t>ничего не понял и на уроке я скучал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6"/>
            <a:ext cx="1231772" cy="1231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94" y="2420888"/>
            <a:ext cx="1278634" cy="1278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63" y="3789040"/>
            <a:ext cx="1224136" cy="1224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69" y="5157192"/>
            <a:ext cx="1261187" cy="12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87454"/>
      </p:ext>
    </p:extLst>
  </p:cSld>
  <p:clrMapOvr>
    <a:masterClrMapping/>
  </p:clrMapOvr>
  <p:transition>
    <p:split orient="vert" dir="in"/>
    <p:sndAc>
      <p:stSnd>
        <p:snd r:embed="rId2" name="levelup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 выбор одно задание: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1.Подготовить </a:t>
            </a:r>
            <a:r>
              <a:rPr lang="ru-RU" dirty="0"/>
              <a:t>презентацию на тему: «Известные события истории Древнего мира».</a:t>
            </a:r>
          </a:p>
          <a:p>
            <a:pPr marL="0" indent="0">
              <a:buNone/>
            </a:pPr>
            <a:r>
              <a:rPr lang="ru-RU" dirty="0" smtClean="0"/>
              <a:t>2.Провести </a:t>
            </a:r>
            <a:r>
              <a:rPr lang="ru-RU" dirty="0"/>
              <a:t>исследование исторических источников (на выбор).</a:t>
            </a:r>
          </a:p>
          <a:p>
            <a:pPr marL="0" indent="0">
              <a:buNone/>
            </a:pPr>
            <a:r>
              <a:rPr lang="ru-RU" dirty="0" smtClean="0"/>
              <a:t>3.Привести </a:t>
            </a:r>
            <a:r>
              <a:rPr lang="ru-RU" dirty="0"/>
              <a:t>примеры исторических источников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9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952"/>
            <a:ext cx="2721548" cy="3633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12976" y="2924944"/>
            <a:ext cx="4968552" cy="31085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Сервантес об истории: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«История – сокровищница наших деяний, свидетельница прошлого, пример и поучение для настоящего, предостережение для будущего.»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332656"/>
            <a:ext cx="6696744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Проблемный вопрос: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Почему важно изучать историю?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Чему можно научиться на уроках истории?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2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План урока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Предмет «История». Значение знаний об историческом прошлом человечества.</a:t>
            </a:r>
          </a:p>
          <a:p>
            <a:r>
              <a:rPr lang="ru-RU" dirty="0"/>
              <a:t>2. Исторические источники.</a:t>
            </a:r>
          </a:p>
          <a:p>
            <a:r>
              <a:rPr lang="ru-RU" dirty="0"/>
              <a:t>3. Знакомство со структурой учебника.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0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вы понимаете слово «история»?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2780928"/>
            <a:ext cx="7200800" cy="15841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dirty="0">
                <a:solidFill>
                  <a:prstClr val="black"/>
                </a:solidFill>
              </a:rPr>
              <a:t>История</a:t>
            </a:r>
            <a:r>
              <a:rPr lang="ru-RU" sz="3200" dirty="0">
                <a:solidFill>
                  <a:prstClr val="black"/>
                </a:solidFill>
              </a:rPr>
              <a:t> (с греческого – рассказ о прошедшем) – это наука, изучающая прошлое человечества.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7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23528" y="523135"/>
            <a:ext cx="4762872" cy="5361459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Человек, являясь существом любознательным, всегда интересовался историей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smtClean="0"/>
              <a:t>Заглянув </a:t>
            </a:r>
            <a:r>
              <a:rPr lang="ru-RU" b="1" dirty="0"/>
              <a:t>в прошлое, мы учимся на ошибках предков, анализируем их взлеты и падения, и это помогает нам понять то, что происходит сегодня.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871" y="138851"/>
            <a:ext cx="4211960" cy="315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55576" y="5877272"/>
            <a:ext cx="7416824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Как вы понимаете выражение «знать историю» ?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82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9052"/>
            <a:ext cx="8928992" cy="6640605"/>
          </a:xfrm>
        </p:spPr>
      </p:pic>
      <p:sp>
        <p:nvSpPr>
          <p:cNvPr id="5" name="Овал 4"/>
          <p:cNvSpPr/>
          <p:nvPr/>
        </p:nvSpPr>
        <p:spPr>
          <a:xfrm>
            <a:off x="3419872" y="3212976"/>
            <a:ext cx="2016224" cy="108012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Знать историю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49822" y="1601247"/>
            <a:ext cx="1728192" cy="9361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Вероятно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00463" y="3429355"/>
            <a:ext cx="1872208" cy="100811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475656" y="1556792"/>
            <a:ext cx="1800200" cy="100811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Возможно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90363" y="3370278"/>
            <a:ext cx="1800200" cy="111612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b="1" dirty="0"/>
              <a:t>Прошлое не изменить, как ни старайся, а вот настоящее и тем более будущее, пока оно не стало прошлым, человек изменить в силах.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64904"/>
            <a:ext cx="2934744" cy="400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3429000"/>
            <a:ext cx="4752528" cy="30243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Русский историк В.О. Ключевский: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«Народ, не помнящий своего прошлого, не имеет будущего».</a:t>
            </a:r>
          </a:p>
        </p:txBody>
      </p:sp>
    </p:spTree>
    <p:extLst>
      <p:ext uri="{BB962C8B-B14F-4D97-AF65-F5344CB8AC3E}">
        <p14:creationId xmlns:p14="http://schemas.microsoft.com/office/powerpoint/2010/main" val="41066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Ваши отцы, деды, прадеды могут рассказать о том, чему были свидетелями в молодости, но как же ученые узнают, что </a:t>
            </a:r>
            <a:r>
              <a:rPr lang="ru-RU" b="1" dirty="0" smtClean="0"/>
              <a:t>произошло </a:t>
            </a:r>
            <a:r>
              <a:rPr lang="ru-RU" b="1" dirty="0"/>
              <a:t>в глубокой древности</a:t>
            </a:r>
            <a:r>
              <a:rPr lang="ru-RU" b="1" dirty="0" smtClean="0"/>
              <a:t>?</a:t>
            </a:r>
          </a:p>
          <a:p>
            <a:r>
              <a:rPr lang="ru-RU" b="1" dirty="0"/>
              <a:t>Люди оставляют после себя следы. В истории это понятие принято называть исторический источник. </a:t>
            </a:r>
          </a:p>
        </p:txBody>
      </p:sp>
    </p:spTree>
    <p:extLst>
      <p:ext uri="{BB962C8B-B14F-4D97-AF65-F5344CB8AC3E}">
        <p14:creationId xmlns:p14="http://schemas.microsoft.com/office/powerpoint/2010/main" val="128706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Запишем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Исторический источник </a:t>
            </a:r>
            <a:r>
              <a:rPr lang="ru-RU" dirty="0" smtClean="0"/>
              <a:t>- </a:t>
            </a:r>
            <a:r>
              <a:rPr lang="ru-RU" dirty="0"/>
              <a:t>любой памятник прошлого, свидетельствующий об истории человеческого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28064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Тема76</Template>
  <TotalTime>78</TotalTime>
  <Words>497</Words>
  <Application>Microsoft Office PowerPoint</Application>
  <PresentationFormat>Экран (4:3)</PresentationFormat>
  <Paragraphs>60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Тема76</vt:lpstr>
      <vt:lpstr>Что изучает история 5 класс</vt:lpstr>
      <vt:lpstr>Презентация PowerPoint</vt:lpstr>
      <vt:lpstr>План урока </vt:lpstr>
      <vt:lpstr>Как вы понимаете слово «история»?</vt:lpstr>
      <vt:lpstr>Презентация PowerPoint</vt:lpstr>
      <vt:lpstr>Презентация PowerPoint</vt:lpstr>
      <vt:lpstr>Презентация PowerPoint</vt:lpstr>
      <vt:lpstr>Презентация PowerPoint</vt:lpstr>
      <vt:lpstr>Запишем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«Реставраторы»</vt:lpstr>
      <vt:lpstr>Игра «Ученые-исследователи»</vt:lpstr>
      <vt:lpstr>Подводи итоги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изучает история 5 класс</dc:title>
  <cp:lastModifiedBy>Ольга Шадрина</cp:lastModifiedBy>
  <cp:revision>13</cp:revision>
  <dcterms:modified xsi:type="dcterms:W3CDTF">2018-09-01T15:45:34Z</dcterms:modified>
</cp:coreProperties>
</file>