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5F0F-FD84-43A6-8245-EEACD915C145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03E74BCE-4C63-4B99-9B17-ECEDFEE8D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028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5F0F-FD84-43A6-8245-EEACD915C145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03E74BCE-4C63-4B99-9B17-ECEDFEE8D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566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5F0F-FD84-43A6-8245-EEACD915C145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03E74BCE-4C63-4B99-9B17-ECEDFEE8D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243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5F0F-FD84-43A6-8245-EEACD915C145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3E74BCE-4C63-4B99-9B17-ECEDFEE8D91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7397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5F0F-FD84-43A6-8245-EEACD915C145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3E74BCE-4C63-4B99-9B17-ECEDFEE8D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86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5F0F-FD84-43A6-8245-EEACD915C145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4BCE-4C63-4B99-9B17-ECEDFEE8D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897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5F0F-FD84-43A6-8245-EEACD915C145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4BCE-4C63-4B99-9B17-ECEDFEE8D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637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5F0F-FD84-43A6-8245-EEACD915C145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4BCE-4C63-4B99-9B17-ECEDFEE8D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444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27735F0F-FD84-43A6-8245-EEACD915C145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03E74BCE-4C63-4B99-9B17-ECEDFEE8D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659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5F0F-FD84-43A6-8245-EEACD915C145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4BCE-4C63-4B99-9B17-ECEDFEE8D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049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5F0F-FD84-43A6-8245-EEACD915C145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03E74BCE-4C63-4B99-9B17-ECEDFEE8D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170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5F0F-FD84-43A6-8245-EEACD915C145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4BCE-4C63-4B99-9B17-ECEDFEE8D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7562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5F0F-FD84-43A6-8245-EEACD915C145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4BCE-4C63-4B99-9B17-ECEDFEE8D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0337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5F0F-FD84-43A6-8245-EEACD915C145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4BCE-4C63-4B99-9B17-ECEDFEE8D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01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5F0F-FD84-43A6-8245-EEACD915C145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4BCE-4C63-4B99-9B17-ECEDFEE8D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900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5F0F-FD84-43A6-8245-EEACD915C145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4BCE-4C63-4B99-9B17-ECEDFEE8D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6671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5F0F-FD84-43A6-8245-EEACD915C145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4BCE-4C63-4B99-9B17-ECEDFEE8D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559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35F0F-FD84-43A6-8245-EEACD915C145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74BCE-4C63-4B99-9B17-ECEDFEE8D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5058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Введение. Наша Родина - Россия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Урок по истории России, 6 класс.</a:t>
            </a:r>
          </a:p>
          <a:p>
            <a:r>
              <a:rPr lang="ru-RU" dirty="0" smtClean="0"/>
              <a:t>Учитель Шадрина Ольга Николаевна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620000" y="5652655"/>
            <a:ext cx="4008582" cy="979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Д/з: </a:t>
            </a:r>
            <a:r>
              <a:rPr lang="ru-RU" sz="2400" b="1" dirty="0" smtClean="0">
                <a:solidFill>
                  <a:schemeClr val="bg1"/>
                </a:solidFill>
              </a:rPr>
              <a:t>стр. 6-8, учить записи в тетради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22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Откуда и как ученые узнают о далеких событиях нашей истории?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55964" y="1293697"/>
            <a:ext cx="7772400" cy="540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ИСТОРИЧЕСКИЕ  </a:t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ИСТОЧНИКИ -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все объекты, непосредственно отражающие исторический процесс и дающие возможность изучать прошлое человечества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3442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Назовите виды исторических источников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36" y="2198255"/>
            <a:ext cx="10861964" cy="3943927"/>
          </a:xfrm>
        </p:spPr>
      </p:pic>
    </p:spTree>
    <p:extLst>
      <p:ext uri="{BB962C8B-B14F-4D97-AF65-F5344CB8AC3E}">
        <p14:creationId xmlns:p14="http://schemas.microsoft.com/office/powerpoint/2010/main" val="294867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 истории есть вспомогательные науки, которые помогают восстановить историю.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25235" y="2530764"/>
            <a:ext cx="9384147" cy="10344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Стр.8</a:t>
            </a:r>
            <a:r>
              <a:rPr lang="ru-RU" sz="2800" dirty="0" smtClean="0">
                <a:solidFill>
                  <a:schemeClr val="bg1"/>
                </a:solidFill>
              </a:rPr>
              <a:t> найдите несколько вспомогательных дисциплин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394566"/>
            <a:ext cx="10631054" cy="59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Делимся на 4 группы, изучаем дополнительный материал и отвечаем на вопрос в конце </a:t>
            </a:r>
            <a:r>
              <a:rPr lang="ru-RU" dirty="0" err="1" smtClean="0"/>
              <a:t>разданного</a:t>
            </a:r>
            <a:r>
              <a:rPr lang="ru-RU" dirty="0" smtClean="0"/>
              <a:t> материала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917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группа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226037"/>
            <a:ext cx="11105279" cy="360210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В междуречье Оки и Волги обнаруживаются названия на языках финно-угорской группы. Таковы все гидронимы (названия рек), оканчивающиеся на «</a:t>
            </a:r>
            <a:r>
              <a:rPr lang="ru-RU" sz="2800" dirty="0" err="1" smtClean="0">
                <a:solidFill>
                  <a:schemeClr val="bg1"/>
                </a:solidFill>
              </a:rPr>
              <a:t>ва</a:t>
            </a:r>
            <a:r>
              <a:rPr lang="ru-RU" sz="2800" dirty="0" smtClean="0">
                <a:solidFill>
                  <a:schemeClr val="bg1"/>
                </a:solidFill>
              </a:rPr>
              <a:t>»: Москва, </a:t>
            </a:r>
            <a:r>
              <a:rPr lang="ru-RU" sz="2800" dirty="0" err="1" smtClean="0">
                <a:solidFill>
                  <a:schemeClr val="bg1"/>
                </a:solidFill>
              </a:rPr>
              <a:t>Протва</a:t>
            </a:r>
            <a:r>
              <a:rPr lang="ru-RU" sz="2800" dirty="0" smtClean="0">
                <a:solidFill>
                  <a:schemeClr val="bg1"/>
                </a:solidFill>
              </a:rPr>
              <a:t>, Лысьва. «</a:t>
            </a:r>
            <a:r>
              <a:rPr lang="ru-RU" sz="2800" dirty="0" err="1" smtClean="0">
                <a:solidFill>
                  <a:schemeClr val="bg1"/>
                </a:solidFill>
              </a:rPr>
              <a:t>Ва</a:t>
            </a:r>
            <a:r>
              <a:rPr lang="ru-RU" sz="2800" dirty="0" smtClean="0">
                <a:solidFill>
                  <a:schemeClr val="bg1"/>
                </a:solidFill>
              </a:rPr>
              <a:t>» - вода по-фински.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Термин «Сибирь», по мнению профессора З.Я. </a:t>
            </a:r>
            <a:r>
              <a:rPr lang="ru-RU" sz="2800" dirty="0" err="1" smtClean="0">
                <a:solidFill>
                  <a:schemeClr val="bg1"/>
                </a:solidFill>
              </a:rPr>
              <a:t>Бояршиновой</a:t>
            </a:r>
            <a:r>
              <a:rPr lang="ru-RU" sz="2800" dirty="0" smtClean="0">
                <a:solidFill>
                  <a:schemeClr val="bg1"/>
                </a:solidFill>
              </a:rPr>
              <a:t> происходит от названия этнической группы </a:t>
            </a:r>
            <a:r>
              <a:rPr lang="ru-RU" sz="2800" dirty="0" err="1" smtClean="0">
                <a:solidFill>
                  <a:schemeClr val="bg1"/>
                </a:solidFill>
              </a:rPr>
              <a:t>сипыр</a:t>
            </a:r>
            <a:r>
              <a:rPr lang="ru-RU" sz="2800" dirty="0" smtClean="0">
                <a:solidFill>
                  <a:schemeClr val="bg1"/>
                </a:solidFill>
              </a:rPr>
              <a:t> (</a:t>
            </a:r>
            <a:r>
              <a:rPr lang="ru-RU" sz="2800" dirty="0" err="1" smtClean="0">
                <a:solidFill>
                  <a:schemeClr val="bg1"/>
                </a:solidFill>
              </a:rPr>
              <a:t>сабир</a:t>
            </a:r>
            <a:r>
              <a:rPr lang="ru-RU" sz="2800" dirty="0" smtClean="0">
                <a:solidFill>
                  <a:schemeClr val="bg1"/>
                </a:solidFill>
              </a:rPr>
              <a:t>) – предков древних </a:t>
            </a:r>
            <a:r>
              <a:rPr lang="ru-RU" sz="2800" dirty="0" err="1" smtClean="0">
                <a:solidFill>
                  <a:schemeClr val="bg1"/>
                </a:solidFill>
              </a:rPr>
              <a:t>угров</a:t>
            </a:r>
            <a:r>
              <a:rPr lang="ru-RU" sz="2800" dirty="0" smtClean="0">
                <a:solidFill>
                  <a:schemeClr val="bg1"/>
                </a:solidFill>
              </a:rPr>
              <a:t>. Начиная с 13 века восточные авторы называют Сибирью не только народность, но и местность, в которой она обитала.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54545" y="5828145"/>
            <a:ext cx="8645237" cy="8589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Как лингвистика помогает истории воссоздавать прошлое?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72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группа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0" y="2179855"/>
            <a:ext cx="10634225" cy="359931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В окрестностях села </a:t>
            </a:r>
            <a:r>
              <a:rPr lang="ru-RU" sz="2800" dirty="0" err="1" smtClean="0">
                <a:solidFill>
                  <a:schemeClr val="bg1"/>
                </a:solidFill>
              </a:rPr>
              <a:t>Скорняково</a:t>
            </a:r>
            <a:r>
              <a:rPr lang="ru-RU" sz="2800" dirty="0" smtClean="0">
                <a:solidFill>
                  <a:schemeClr val="bg1"/>
                </a:solidFill>
              </a:rPr>
              <a:t> в начале 1860-х гг. были раскопаны 2 кургана, и одни у села </a:t>
            </a:r>
            <a:r>
              <a:rPr lang="ru-RU" sz="2800" dirty="0" err="1" smtClean="0">
                <a:solidFill>
                  <a:schemeClr val="bg1"/>
                </a:solidFill>
              </a:rPr>
              <a:t>Засосенка</a:t>
            </a:r>
            <a:r>
              <a:rPr lang="ru-RU" sz="2800" dirty="0" smtClean="0">
                <a:solidFill>
                  <a:schemeClr val="bg1"/>
                </a:solidFill>
              </a:rPr>
              <a:t>, неподалеку от устья реки Сосны. Погребальные комплексы курганов относятся к эпохе бронзы и датируются серединой – третьей четвертью 2 тыс. до н.э. Находки из погребений – </a:t>
            </a:r>
            <a:r>
              <a:rPr lang="ru-RU" sz="2800" dirty="0" err="1" smtClean="0">
                <a:solidFill>
                  <a:schemeClr val="bg1"/>
                </a:solidFill>
              </a:rPr>
              <a:t>глинянный</a:t>
            </a:r>
            <a:r>
              <a:rPr lang="ru-RU" sz="2800" dirty="0" smtClean="0">
                <a:solidFill>
                  <a:schemeClr val="bg1"/>
                </a:solidFill>
              </a:rPr>
              <a:t> сосуд, бронзовые ножи, каменные наконечники стрел, костяные поделки – вместе с подробным описанием раскопок в 1886 г. были переданы в открывшийся в Москве Исторический музей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83855" y="5929745"/>
            <a:ext cx="9162472" cy="7666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Как археология помогает истории воссоздавать прошлое?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21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</a:t>
            </a:r>
            <a:r>
              <a:rPr lang="ru-RU" dirty="0" smtClean="0"/>
              <a:t>группа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3"/>
            <a:ext cx="10929788" cy="359931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Жилище саами раньше представляло собой бревенчатую однокамерную «коробку» с плоской крышей и одни окном; временное летнее жилище строилось из кольев и досок в виде усеченной пирамиды.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Традиционная летняя одежда саами состояла из длинной подпоясанной рубахи (</a:t>
            </a:r>
            <a:r>
              <a:rPr lang="ru-RU" dirty="0" err="1" smtClean="0">
                <a:solidFill>
                  <a:schemeClr val="bg1"/>
                </a:solidFill>
              </a:rPr>
              <a:t>юпа</a:t>
            </a:r>
            <a:r>
              <a:rPr lang="ru-RU" dirty="0" smtClean="0">
                <a:solidFill>
                  <a:schemeClr val="bg1"/>
                </a:solidFill>
              </a:rPr>
              <a:t>) и суконных или сделанных из оленьей кожи штанов. Головным убором у мужчин был вязанный колпак, у замужних женщин – кокошник. Зимой носили глухую меховую одежду до колен, мехом наружу, а в сильный холод одевались в одежды мехом внутрь. Зимним головным убором служила суконная шапка на меху, обувью – пимы (сапоги из оленьего меха).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Саами были обращены в православие, но сохранили в пережиточной форме дохристианские верования: в частности, они поклонялись камням, напоминающим силуэты людей.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16000" y="6105236"/>
            <a:ext cx="9531927" cy="563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Как этнография помогает истории воссоздавать прошлое?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4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 группа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327" y="2105891"/>
            <a:ext cx="11268364" cy="40640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Корни пословицы как жанра уходят в языческое прошлое, о чем свидетельствуют сохранившиеся остатки языческо-магических представлений (например, «Дурной глаз на осину глянет – осина завянет»).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Мы видим, что при любых обстоятельствах русский народ не теряет оптимизма и всегда надеется на лучшее.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Хотя не богат, а гостям рад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Лад избу ширит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Бой отвагу любит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Своего не бросай, чужого не бери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 словах тих, а на </a:t>
            </a:r>
            <a:r>
              <a:rPr lang="ru-RU" dirty="0" err="1" smtClean="0">
                <a:solidFill>
                  <a:schemeClr val="bg1"/>
                </a:solidFill>
              </a:rPr>
              <a:t>дле</a:t>
            </a:r>
            <a:r>
              <a:rPr lang="ru-RU" dirty="0" smtClean="0">
                <a:solidFill>
                  <a:schemeClr val="bg1"/>
                </a:solidFill>
              </a:rPr>
              <a:t> лих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Цвет в поле – человек в воле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Дракою прав не будешь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Жена при муже хороша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0363" y="6049070"/>
            <a:ext cx="9467273" cy="785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Как фольклористика помогает истории воссоздавать прошлое?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74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Знакомство с учебником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91127" y="2309091"/>
            <a:ext cx="9873673" cy="1117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Откройте оглавление и опишите структуру учебника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91127" y="3897745"/>
            <a:ext cx="9873673" cy="11453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Пролистаем учебник, познакомимся с рубриками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79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3"/>
            <a:ext cx="9932261" cy="3599316"/>
          </a:xfrm>
        </p:spPr>
        <p:txBody>
          <a:bodyPr/>
          <a:lstStyle/>
          <a:p>
            <a:r>
              <a:rPr lang="ru-RU" dirty="0" smtClean="0"/>
              <a:t>У каждого человека, народа – свой образ идеального Отечества. </a:t>
            </a:r>
          </a:p>
          <a:p>
            <a:r>
              <a:rPr lang="ru-RU" dirty="0" smtClean="0"/>
              <a:t>Англичане говорят «Старая добрая Англия», «Веселая старая Англия»</a:t>
            </a:r>
          </a:p>
          <a:p>
            <a:r>
              <a:rPr lang="ru-RU" dirty="0" smtClean="0"/>
              <a:t>Французы – «Милая Франция»</a:t>
            </a:r>
          </a:p>
          <a:p>
            <a:r>
              <a:rPr lang="ru-RU" dirty="0" smtClean="0"/>
              <a:t>А русские говорят? 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08582" y="4082473"/>
            <a:ext cx="3029527" cy="49876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«Матушка Россия»</a:t>
            </a:r>
            <a:endParaRPr lang="ru-RU" sz="2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968" y="3516890"/>
            <a:ext cx="4610160" cy="3068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968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вы понимаете смысл этих высказываний? Что их объединяет?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31273" y="2438400"/>
            <a:ext cx="9023927" cy="10991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«Россия без каждого из нас обойтись может, но никто из нас без нее не может обойтись»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29600" y="3435927"/>
            <a:ext cx="2641600" cy="56341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И.С. Тургенев</a:t>
            </a:r>
            <a:endParaRPr lang="ru-RU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1272" y="4336472"/>
            <a:ext cx="9023927" cy="10991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«Родину любят не за то, что она велика, а за то, что она своя»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29600" y="5319397"/>
            <a:ext cx="2641600" cy="563418"/>
          </a:xfrm>
          <a:prstGeom prst="roundRect">
            <a:avLst>
              <a:gd name="adj" fmla="val 33061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Сенека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2749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Проблемный вопрос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3"/>
            <a:ext cx="10735824" cy="3599316"/>
          </a:xfrm>
        </p:spPr>
        <p:txBody>
          <a:bodyPr>
            <a:normAutofit/>
          </a:bodyPr>
          <a:lstStyle/>
          <a:p>
            <a:endParaRPr lang="ru-RU" sz="4800" b="1" dirty="0" smtClean="0"/>
          </a:p>
          <a:p>
            <a:r>
              <a:rPr lang="ru-RU" sz="4800" b="1" dirty="0" smtClean="0"/>
              <a:t>Почему историю России называют коллективной памятью?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40044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Наша Родина, наше Отечество.</a:t>
            </a:r>
          </a:p>
          <a:p>
            <a:r>
              <a:rPr lang="ru-RU" dirty="0" smtClean="0"/>
              <a:t>Для чего мы изучаем историю своего Отечества.</a:t>
            </a:r>
          </a:p>
          <a:p>
            <a:r>
              <a:rPr lang="ru-RU" dirty="0" smtClean="0"/>
              <a:t>Исторические источники и науки – помощницы историка.</a:t>
            </a:r>
          </a:p>
          <a:p>
            <a:r>
              <a:rPr lang="ru-RU" dirty="0" smtClean="0"/>
              <a:t>Знакомство со </a:t>
            </a:r>
            <a:r>
              <a:rPr lang="ru-RU" dirty="0" err="1" smtClean="0"/>
              <a:t>стукрурой</a:t>
            </a:r>
            <a:r>
              <a:rPr lang="ru-RU" dirty="0" smtClean="0"/>
              <a:t> учебника и формами работы.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541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Игра «Ассоциация»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4800" dirty="0" smtClean="0"/>
          </a:p>
          <a:p>
            <a:pPr algn="ctr"/>
            <a:endParaRPr lang="ru-RU" sz="7200" dirty="0" smtClean="0"/>
          </a:p>
          <a:p>
            <a:pPr algn="ctr"/>
            <a:r>
              <a:rPr lang="ru-RU" sz="7200" dirty="0" smtClean="0"/>
              <a:t>Слово «Родина»</a:t>
            </a:r>
            <a:endParaRPr lang="ru-RU" sz="7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765" y="179027"/>
            <a:ext cx="5846618" cy="4315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8435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7368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905163" y="5809674"/>
            <a:ext cx="9679709" cy="822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Территория России охватывает 11 часовых поясов.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05162" y="5814292"/>
            <a:ext cx="9679709" cy="822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Общая площадь более 17 млн. </a:t>
            </a:r>
            <a:r>
              <a:rPr lang="ru-RU" sz="2800" b="1" dirty="0" err="1" smtClean="0">
                <a:solidFill>
                  <a:schemeClr val="bg1"/>
                </a:solidFill>
              </a:rPr>
              <a:t>кв.км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05162" y="5805056"/>
            <a:ext cx="9679709" cy="822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Россия расположена на северо-востоке Евразии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05162" y="5814292"/>
            <a:ext cx="9679709" cy="822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Уральские горы делят на 2 крупные части: европейскую и азиатскую.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05162" y="5823528"/>
            <a:ext cx="9679709" cy="822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России принадлежит 14 крупных островов.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05162" y="5449398"/>
            <a:ext cx="9679709" cy="11638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Россия – многонациональная страна. На ее территории проживают народы</a:t>
            </a:r>
            <a:r>
              <a:rPr lang="ru-RU" sz="2800" b="1" dirty="0">
                <a:solidFill>
                  <a:schemeClr val="bg1"/>
                </a:solidFill>
              </a:rPr>
              <a:t>, относящиеся к разным языковым семьям</a:t>
            </a:r>
          </a:p>
        </p:txBody>
      </p:sp>
    </p:spTree>
    <p:extLst>
      <p:ext uri="{BB962C8B-B14F-4D97-AF65-F5344CB8AC3E}">
        <p14:creationId xmlns:p14="http://schemas.microsoft.com/office/powerpoint/2010/main" val="201722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078254"/>
            <a:ext cx="9613861" cy="3599316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История</a:t>
            </a:r>
            <a:r>
              <a:rPr lang="ru-RU" sz="4000" dirty="0" smtClean="0"/>
              <a:t> – наука, изучающая прошлое человечества с древнейших времен до наших дней.</a:t>
            </a:r>
            <a:endParaRPr lang="ru-RU" sz="4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история?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546" y="3261734"/>
            <a:ext cx="3768436" cy="343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0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Зачем человеку необходимо изучать события прошлого?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82" y="2046431"/>
            <a:ext cx="9356436" cy="481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81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228</TotalTime>
  <Words>733</Words>
  <Application>Microsoft Office PowerPoint</Application>
  <PresentationFormat>Широкоэкранный</PresentationFormat>
  <Paragraphs>69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Trebuchet MS</vt:lpstr>
      <vt:lpstr>Берлин</vt:lpstr>
      <vt:lpstr>Введение. Наша Родина - Россия</vt:lpstr>
      <vt:lpstr>Презентация PowerPoint</vt:lpstr>
      <vt:lpstr>Как вы понимаете смысл этих высказываний? Что их объединяет?</vt:lpstr>
      <vt:lpstr>Проблемный вопрос</vt:lpstr>
      <vt:lpstr>План:</vt:lpstr>
      <vt:lpstr>Игра «Ассоциация»</vt:lpstr>
      <vt:lpstr>Презентация PowerPoint</vt:lpstr>
      <vt:lpstr>Что такое история?</vt:lpstr>
      <vt:lpstr>Зачем человеку необходимо изучать события прошлого?</vt:lpstr>
      <vt:lpstr>Откуда и как ученые узнают о далеких событиях нашей истории?</vt:lpstr>
      <vt:lpstr>Назовите виды исторических источников</vt:lpstr>
      <vt:lpstr>У истории есть вспомогательные науки, которые помогают восстановить историю.</vt:lpstr>
      <vt:lpstr>Задание: </vt:lpstr>
      <vt:lpstr>1 группа</vt:lpstr>
      <vt:lpstr>2 группа</vt:lpstr>
      <vt:lpstr>3 группа</vt:lpstr>
      <vt:lpstr>4 группа</vt:lpstr>
      <vt:lpstr>Знакомство с учебником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Введение. Наша Родина - Россия</dc:title>
  <dc:creator>Ольга Шадрина</dc:creator>
  <cp:lastModifiedBy>Ольга Шадрина</cp:lastModifiedBy>
  <cp:revision>20</cp:revision>
  <dcterms:created xsi:type="dcterms:W3CDTF">2018-09-02T07:09:01Z</dcterms:created>
  <dcterms:modified xsi:type="dcterms:W3CDTF">2018-09-02T10:57:10Z</dcterms:modified>
</cp:coreProperties>
</file>